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1"/>
    <p:sldMasterId id="2147483723" r:id="rId2"/>
  </p:sldMasterIdLst>
  <p:notesMasterIdLst>
    <p:notesMasterId r:id="rId31"/>
  </p:notesMasterIdLst>
  <p:handoutMasterIdLst>
    <p:handoutMasterId r:id="rId32"/>
  </p:handoutMasterIdLst>
  <p:sldIdLst>
    <p:sldId id="282" r:id="rId3"/>
    <p:sldId id="339" r:id="rId4"/>
    <p:sldId id="340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4" r:id="rId14"/>
    <p:sldId id="350" r:id="rId15"/>
    <p:sldId id="297" r:id="rId16"/>
    <p:sldId id="298" r:id="rId17"/>
    <p:sldId id="285" r:id="rId18"/>
    <p:sldId id="351" r:id="rId19"/>
    <p:sldId id="299" r:id="rId20"/>
    <p:sldId id="305" r:id="rId21"/>
    <p:sldId id="352" r:id="rId22"/>
    <p:sldId id="310" r:id="rId23"/>
    <p:sldId id="311" r:id="rId24"/>
    <p:sldId id="306" r:id="rId25"/>
    <p:sldId id="307" r:id="rId26"/>
    <p:sldId id="308" r:id="rId27"/>
    <p:sldId id="309" r:id="rId28"/>
    <p:sldId id="353" r:id="rId29"/>
    <p:sldId id="312" r:id="rId30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4">
          <p15:clr>
            <a:srgbClr val="A4A3A4"/>
          </p15:clr>
        </p15:guide>
        <p15:guide id="2" orient="horz" pos="2902">
          <p15:clr>
            <a:srgbClr val="A4A3A4"/>
          </p15:clr>
        </p15:guide>
        <p15:guide id="3" pos="345">
          <p15:clr>
            <a:srgbClr val="A4A3A4"/>
          </p15:clr>
        </p15:guide>
        <p15:guide id="4" pos="536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20F"/>
    <a:srgbClr val="E6EF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18" autoAdjust="0"/>
  </p:normalViewPr>
  <p:slideViewPr>
    <p:cSldViewPr snapToGrid="0" snapToObjects="1">
      <p:cViewPr varScale="1">
        <p:scale>
          <a:sx n="104" d="100"/>
          <a:sy n="104" d="100"/>
        </p:scale>
        <p:origin x="758" y="77"/>
      </p:cViewPr>
      <p:guideLst>
        <p:guide orient="horz" pos="524"/>
        <p:guide orient="horz" pos="2902"/>
        <p:guide pos="345"/>
        <p:guide pos="5366"/>
      </p:guideLst>
    </p:cSldViewPr>
  </p:slideViewPr>
  <p:outlineViewPr>
    <p:cViewPr>
      <p:scale>
        <a:sx n="33" d="100"/>
        <a:sy n="33" d="100"/>
      </p:scale>
      <p:origin x="36" y="48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1266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2016" y="9430306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A4F87B00-D7D7-4E73-88E5-5DF5797B2681}" type="datetimeFigureOut">
              <a:rPr lang="de-AT" smtClean="0"/>
              <a:t>11.04.2023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"/>
          </p:nvPr>
        </p:nvSpPr>
        <p:spPr>
          <a:xfrm>
            <a:off x="2945659" y="9428583"/>
            <a:ext cx="904784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1BCACBB0-6C6B-4B3E-B6E6-54B62284C21B}" type="slidenum">
              <a:rPr lang="de-AT" smtClean="0"/>
              <a:pPr algn="ctr"/>
              <a:t>‹Nr.›</a:t>
            </a:fld>
            <a:endParaRPr lang="de-AT" dirty="0"/>
          </a:p>
        </p:txBody>
      </p:sp>
      <p:pic>
        <p:nvPicPr>
          <p:cNvPr id="7" name="Grafik 6" descr="Bundesministerium &#10;&#10;&#10;Bildung, Wissenschaft und Forschu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432000"/>
            <a:ext cx="1476000" cy="46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34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2016" y="9428582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200"/>
            </a:lvl1pPr>
          </a:lstStyle>
          <a:p>
            <a:fld id="{64F923B6-97FF-4AF0-A17D-1758840DBBE2}" type="datetimeFigureOut">
              <a:rPr lang="de-AT" smtClean="0"/>
              <a:t>11.04.2023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674688"/>
            <a:ext cx="7432675" cy="4181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854894" y="4963319"/>
            <a:ext cx="5090351" cy="421882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2945659" y="9428582"/>
            <a:ext cx="904784" cy="49805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/>
            </a:lvl1pPr>
          </a:lstStyle>
          <a:p>
            <a:fld id="{F0A5DA3B-92D6-4D4B-9895-D15CB563B5E4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36113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Bef>
        <a:spcPts val="2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96000" indent="-171450" algn="l" defTabSz="914400" rtl="0" eaLnBrk="1" latinLnBrk="0" hangingPunct="1">
      <a:spcBef>
        <a:spcPts val="200"/>
      </a:spcBef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792000" indent="-171450" algn="l" defTabSz="914400" rtl="0" eaLnBrk="1" latinLnBrk="0" hangingPunct="1">
      <a:spcBef>
        <a:spcPts val="200"/>
      </a:spcBef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188000" indent="-171450" algn="l" defTabSz="914400" rtl="0" eaLnBrk="1" latinLnBrk="0" hangingPunct="1">
      <a:spcBef>
        <a:spcPts val="200"/>
      </a:spcBef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584000" indent="-171450" algn="l" defTabSz="914400" rtl="0" eaLnBrk="1" latinLnBrk="0" hangingPunct="1">
      <a:spcBef>
        <a:spcPts val="200"/>
      </a:spcBef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4000"/>
            <a:ext cx="7978526" cy="1389600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  <a:endParaRPr lang="de-AT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fik 17" descr="Bundesministerium &#10;&#10;&#10;Bildung, Wissenschaft und Forschu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08800"/>
            <a:ext cx="3023870" cy="9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20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 smtClean="0"/>
              <a:t>Titelmasterformat </a:t>
            </a:r>
            <a:br>
              <a:rPr lang="de-DE" dirty="0" smtClean="0"/>
            </a:br>
            <a:r>
              <a:rPr lang="de-DE" dirty="0" smtClean="0"/>
              <a:t>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7482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96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630800"/>
            <a:ext cx="3813175" cy="2977200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630800"/>
            <a:ext cx="3812400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67037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630800"/>
            <a:ext cx="38385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743109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91384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00"/>
            <a:ext cx="5389200" cy="106200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90283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29844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316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6073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+ Text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539750" y="1630800"/>
            <a:ext cx="3813175" cy="2977200"/>
          </a:xfr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4706125" y="1630800"/>
            <a:ext cx="3812400" cy="2977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39426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halte beliebig - nebeneina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>
          <a:xfrm>
            <a:off x="540000" y="1630800"/>
            <a:ext cx="3838575" cy="2977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9" name="Inhaltsplatzhalter 7"/>
          <p:cNvSpPr>
            <a:spLocks noGrp="1"/>
          </p:cNvSpPr>
          <p:nvPr>
            <p:ph sz="quarter" idx="16"/>
          </p:nvPr>
        </p:nvSpPr>
        <p:spPr>
          <a:xfrm>
            <a:off x="4679951" y="1630800"/>
            <a:ext cx="3838575" cy="2977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666192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-beliebig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39751" y="1630800"/>
            <a:ext cx="7978775" cy="2977200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0449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39999" y="1004400"/>
            <a:ext cx="5389200" cy="1062000"/>
          </a:xfrm>
        </p:spPr>
        <p:txBody>
          <a:bodyPr/>
          <a:lstStyle>
            <a:lvl1pPr>
              <a:lnSpc>
                <a:spcPts val="4000"/>
              </a:lnSpc>
              <a:defRPr sz="3000" b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539750" y="3643313"/>
            <a:ext cx="3423600" cy="963216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27436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BKA-2018\BKA2018-Brief\REPUBLIK-AT-DOKUMENTVORLAGEN\POTX\HG_Powerpoint_4zu3.png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800" cy="51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Untertitel 1"/>
          <p:cNvSpPr>
            <a:spLocks noGrp="1"/>
          </p:cNvSpPr>
          <p:nvPr>
            <p:ph type="subTitle" idx="1"/>
          </p:nvPr>
        </p:nvSpPr>
        <p:spPr>
          <a:xfrm>
            <a:off x="539999" y="2124000"/>
            <a:ext cx="7978526" cy="1389600"/>
          </a:xfrm>
        </p:spPr>
        <p:txBody>
          <a:bodyPr/>
          <a:lstStyle>
            <a:lvl1pPr marL="0" indent="0" algn="l">
              <a:lnSpc>
                <a:spcPts val="4000"/>
              </a:lnSpc>
              <a:spcBef>
                <a:spcPts val="0"/>
              </a:spcBef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539750" y="4191000"/>
            <a:ext cx="3422650" cy="415529"/>
          </a:xfrm>
        </p:spPr>
        <p:txBody>
          <a:bodyPr anchor="b" anchorCtr="0"/>
          <a:lstStyle>
            <a:lvl1pPr marL="0" indent="0">
              <a:lnSpc>
                <a:spcPts val="1800"/>
              </a:lnSpc>
              <a:spcAft>
                <a:spcPts val="0"/>
              </a:spcAft>
              <a:buNone/>
              <a:defRPr sz="1400"/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pic>
        <p:nvPicPr>
          <p:cNvPr id="18" name="Grafik 17" descr="Bundesministerium &#10;&#10;&#10;Bildung, Wissenschaft und Forschung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08800"/>
            <a:ext cx="3023870" cy="9391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39999" y="1062000"/>
            <a:ext cx="7978526" cy="997200"/>
          </a:xfrm>
        </p:spPr>
        <p:txBody>
          <a:bodyPr anchor="b" anchorCtr="0"/>
          <a:lstStyle>
            <a:lvl1pPr>
              <a:lnSpc>
                <a:spcPts val="4000"/>
              </a:lnSpc>
              <a:defRPr sz="36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</a:t>
            </a:r>
            <a:br>
              <a:rPr lang="de-DE" dirty="0"/>
            </a:br>
            <a:r>
              <a:rPr lang="de-DE" dirty="0"/>
              <a:t>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2146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mit 1-zeiligem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539751" y="1623600"/>
            <a:ext cx="7978775" cy="2984400"/>
          </a:xfrm>
        </p:spPr>
        <p:txBody>
          <a:bodyPr/>
          <a:lstStyle>
            <a:lvl1pPr>
              <a:spcAft>
                <a:spcPts val="600"/>
              </a:spcAft>
              <a:defRPr b="1"/>
            </a:lvl1pPr>
            <a:lvl2pPr>
              <a:spcAft>
                <a:spcPts val="600"/>
              </a:spcAft>
              <a:defRPr sz="16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dirty="0"/>
              <a:t>Präsentationstitel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704003" y="4790252"/>
            <a:ext cx="814522" cy="200025"/>
          </a:xfrm>
        </p:spPr>
        <p:txBody>
          <a:bodyPr/>
          <a:lstStyle/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017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437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600"/>
            <a:ext cx="7978525" cy="298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 </a:t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 – wie Ebene zuvor</a:t>
            </a:r>
          </a:p>
          <a:p>
            <a:pPr lvl="2"/>
            <a:r>
              <a:rPr lang="de-DE" dirty="0" smtClean="0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 smtClean="0"/>
              <a:t>Präsentationstitel</a:t>
            </a:r>
            <a:endParaRPr lang="de-AT" dirty="0"/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 smtClean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  <a:endParaRPr lang="de-AT" sz="12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pic>
        <p:nvPicPr>
          <p:cNvPr id="10" name="Grafik 9" descr="Bundesministerium &#10;&#10;&#10;Bildung, Wissenschaft und Forschun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0" y="208800"/>
            <a:ext cx="203390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338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7" r:id="rId3"/>
    <p:sldLayoutId id="2147483721" r:id="rId4"/>
    <p:sldLayoutId id="2147483722" r:id="rId5"/>
    <p:sldLayoutId id="2147483718" r:id="rId6"/>
    <p:sldLayoutId id="2147483720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BKA-2018\BKA2018-Brief\REPUBLIK-AT-DOKUMENTVORLAGEN\POTX\HG_Powerpoint_4zu3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0" y="-2749"/>
            <a:ext cx="9174370" cy="514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1" y="1623600"/>
            <a:ext cx="7978525" cy="2984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 </a:t>
            </a:r>
            <a:br>
              <a:rPr lang="de-DE" dirty="0"/>
            </a:br>
            <a:r>
              <a:rPr lang="de-DE" dirty="0"/>
              <a:t>Erste Ebene </a:t>
            </a:r>
          </a:p>
          <a:p>
            <a:pPr lvl="1"/>
            <a:r>
              <a:rPr lang="de-DE" dirty="0"/>
              <a:t>Zweite Ebene – wie Ebene zuvor</a:t>
            </a:r>
          </a:p>
          <a:p>
            <a:pPr lvl="2"/>
            <a:r>
              <a:rPr lang="de-DE" dirty="0"/>
              <a:t>Dritte Ebene – wie Ebene zuvor</a:t>
            </a:r>
          </a:p>
        </p:txBody>
      </p:sp>
      <p:sp>
        <p:nvSpPr>
          <p:cNvPr id="9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540000" y="4790252"/>
            <a:ext cx="6875916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AT" dirty="0"/>
              <a:t>Präsentationstitel</a:t>
            </a:r>
          </a:p>
        </p:txBody>
      </p:sp>
      <p:sp>
        <p:nvSpPr>
          <p:cNvPr id="20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7558201" y="4790252"/>
            <a:ext cx="960324" cy="2000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206269C-C24E-4E80-9A4B-E7E19BB59A67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6651752" y="230400"/>
            <a:ext cx="22002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AT" sz="1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bmbwf.gv.at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7978525" cy="622091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0" name="Grafik 9" descr="Bundesministerium &#10;&#10;&#10;Bildung, Wissenschaft und Forschung"/>
          <p:cNvPicPr/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00" y="208800"/>
            <a:ext cx="2033905" cy="631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93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hf hdr="0" dt="0"/>
  <p:txStyles>
    <p:titleStyle>
      <a:lvl1pPr algn="l" defTabSz="914400" rtl="0" eaLnBrk="1" latinLnBrk="0" hangingPunct="1">
        <a:lnSpc>
          <a:spcPts val="3000"/>
        </a:lnSpc>
        <a:spcBef>
          <a:spcPct val="0"/>
        </a:spcBef>
        <a:buNone/>
        <a:defRPr sz="2400" b="1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52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04000" marR="0" indent="-252000" algn="l" defTabSz="914400" rtl="0" eaLnBrk="1" fontAlgn="auto" latinLnBrk="0" hangingPunct="1">
        <a:lnSpc>
          <a:spcPts val="2400"/>
        </a:lnSpc>
        <a:spcBef>
          <a:spcPts val="0"/>
        </a:spcBef>
        <a:spcAft>
          <a:spcPts val="1425"/>
        </a:spcAft>
        <a:buClrTx/>
        <a:buSzTx/>
        <a:buFont typeface="Corbel" panose="020B0503020204020204" pitchFamily="34" charset="0"/>
        <a:buChar char="−"/>
        <a:tabLst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756000" indent="-252000" algn="l" defTabSz="914400" rtl="0" eaLnBrk="1" latinLnBrk="0" hangingPunct="1">
        <a:lnSpc>
          <a:spcPts val="2400"/>
        </a:lnSpc>
        <a:spcBef>
          <a:spcPts val="0"/>
        </a:spcBef>
        <a:spcAft>
          <a:spcPts val="1425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bg1">
              <a:lumMod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michaela.wieser@bmbwf.gv.at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mbwf.gv.at/Themen/schule/zrp/dibi/dgb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ris.bka.gv.at/eli/bgbl/II/2022/267/2022070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s.bka.gv.at/eli/bgbl/II/2023/1/20230102" TargetMode="External"/><Relationship Id="rId2" Type="http://schemas.openxmlformats.org/officeDocument/2006/relationships/hyperlink" Target="https://www.ris.bka.gv.at/eli/bgbl/II/2022/267/2022070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virtuelle-ph.at/digigrubi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duthek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7.png"/><Relationship Id="rId2" Type="http://schemas.openxmlformats.org/officeDocument/2006/relationships/hyperlink" Target="http://www.edutube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www.virtuelle-ph.at/digigrubi/contentpool/" TargetMode="External"/><Relationship Id="rId7" Type="http://schemas.openxmlformats.org/officeDocument/2006/relationships/image" Target="../media/image38.jpg"/><Relationship Id="rId2" Type="http://schemas.openxmlformats.org/officeDocument/2006/relationships/hyperlink" Target="http://www.digikomp.a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diamanual.at/materialien/" TargetMode="External"/><Relationship Id="rId11" Type="http://schemas.openxmlformats.org/officeDocument/2006/relationships/image" Target="../media/image9.jpeg"/><Relationship Id="rId5" Type="http://schemas.openxmlformats.org/officeDocument/2006/relationships/hyperlink" Target="https://imoox.at/mooc/local/courseintro/views/startpage.php?id=54" TargetMode="External"/><Relationship Id="rId10" Type="http://schemas.openxmlformats.org/officeDocument/2006/relationships/image" Target="../media/image8.png"/><Relationship Id="rId4" Type="http://schemas.openxmlformats.org/officeDocument/2006/relationships/hyperlink" Target="https://microbit.eeducation.at/" TargetMode="External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microbit.eeducation.at/" TargetMode="Externa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virtuelle-ph.at/dlm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rtuelle-ph.at/dkm/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imoox.at/course/DiCiMOO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bauer@bmbwf.gv.at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bmbwf.gv.at/digicas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0.png"/><Relationship Id="rId5" Type="http://schemas.openxmlformats.org/officeDocument/2006/relationships/image" Target="../media/image18.png"/><Relationship Id="rId10" Type="http://schemas.openxmlformats.org/officeDocument/2006/relationships/image" Target="../media/image9.jpe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39999" y="1062000"/>
            <a:ext cx="7978526" cy="1279102"/>
          </a:xfrm>
        </p:spPr>
        <p:txBody>
          <a:bodyPr/>
          <a:lstStyle/>
          <a:p>
            <a: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</a:br>
            <a: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  <a:t/>
            </a:r>
            <a:br>
              <a:rPr lang="de-DE" sz="3600" i="1" dirty="0">
                <a:solidFill>
                  <a:srgbClr val="E6320F"/>
                </a:solidFill>
                <a:effectLst/>
                <a:ea typeface="Times New Roman" panose="02020603050405020304" pitchFamily="18" charset="0"/>
              </a:rPr>
            </a:br>
            <a:r>
              <a:rPr lang="de-DE" dirty="0" smtClean="0">
                <a:solidFill>
                  <a:srgbClr val="E6320F"/>
                </a:solidFill>
                <a:ea typeface="Times New Roman" panose="02020603050405020304" pitchFamily="18" charset="0"/>
              </a:rPr>
              <a:t>Digitalisierung in der Schule</a:t>
            </a:r>
            <a:endParaRPr lang="de-AT" dirty="0">
              <a:solidFill>
                <a:srgbClr val="E6320F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39999" y="2561757"/>
            <a:ext cx="7978526" cy="1075745"/>
          </a:xfrm>
        </p:spPr>
        <p:txBody>
          <a:bodyPr/>
          <a:lstStyle/>
          <a:p>
            <a:r>
              <a:rPr lang="de-AT" sz="2800" dirty="0" smtClean="0"/>
              <a:t>DB der ARGE Informatik AHS</a:t>
            </a:r>
            <a:endParaRPr lang="de-AT" sz="2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Krems, 11.04.2023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5648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967740"/>
            <a:ext cx="9180173" cy="435102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95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348740" y="1054800"/>
            <a:ext cx="7169786" cy="622091"/>
          </a:xfrm>
        </p:spPr>
        <p:txBody>
          <a:bodyPr/>
          <a:lstStyle/>
          <a:p>
            <a:pPr algn="ctr"/>
            <a:r>
              <a:rPr lang="de-AT" sz="2000" dirty="0" smtClean="0">
                <a:solidFill>
                  <a:srgbClr val="E6320F"/>
                </a:solidFill>
              </a:rPr>
              <a:t>Level III (digital)</a:t>
            </a:r>
            <a:endParaRPr lang="de-AT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83" y="1059677"/>
            <a:ext cx="3448973" cy="24055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061" y="1676891"/>
            <a:ext cx="3662559" cy="240558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113" y="2508477"/>
            <a:ext cx="3417165" cy="248472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13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0245" y="800067"/>
            <a:ext cx="5983894" cy="622091"/>
          </a:xfrm>
        </p:spPr>
        <p:txBody>
          <a:bodyPr/>
          <a:lstStyle/>
          <a:p>
            <a:r>
              <a:rPr lang="de-AT" dirty="0" smtClean="0"/>
              <a:t>Denken lernen, Probleme lösen mit </a:t>
            </a:r>
            <a:r>
              <a:rPr lang="de-AT" dirty="0" err="1" smtClean="0"/>
              <a:t>digi.case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aus Sicht der Bildungsdirektionen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20245" y="1627972"/>
            <a:ext cx="7998280" cy="269815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AT" dirty="0" smtClean="0"/>
              <a:t>Bewerbung des Projekts an den Volks- &amp; Sonderschulen durch die zuständigen SQM </a:t>
            </a:r>
          </a:p>
          <a:p>
            <a:pPr lvl="1">
              <a:spcAft>
                <a:spcPts val="600"/>
              </a:spcAft>
            </a:pPr>
            <a:r>
              <a:rPr lang="de-AT" dirty="0" smtClean="0"/>
              <a:t>Informationsmaterialien &amp; </a:t>
            </a:r>
            <a:r>
              <a:rPr lang="de-AT" dirty="0" err="1" smtClean="0"/>
              <a:t>Give-Aways</a:t>
            </a:r>
            <a:r>
              <a:rPr lang="de-AT" dirty="0" smtClean="0"/>
              <a:t> können über das BMBWF angefordert werden (</a:t>
            </a:r>
            <a:r>
              <a:rPr lang="de-AT" dirty="0" smtClean="0">
                <a:hlinkClick r:id="rId2"/>
              </a:rPr>
              <a:t>michaela.wieser@bmbwf.gv.at</a:t>
            </a:r>
            <a:r>
              <a:rPr lang="de-AT" dirty="0" smtClean="0"/>
              <a:t>) </a:t>
            </a:r>
          </a:p>
          <a:p>
            <a:pPr>
              <a:spcAft>
                <a:spcPts val="600"/>
              </a:spcAft>
            </a:pPr>
            <a:r>
              <a:rPr lang="de-AT" dirty="0" smtClean="0"/>
              <a:t>Informationsveranstaltung (organisatorischer Ablauf) zum Projekt im September 2023 (online) </a:t>
            </a:r>
          </a:p>
          <a:p>
            <a:pPr>
              <a:spcAft>
                <a:spcPts val="600"/>
              </a:spcAft>
            </a:pPr>
            <a:r>
              <a:rPr lang="de-AT" dirty="0" smtClean="0"/>
              <a:t>Abstimmung der Fortbildungsplanung mit der Pädagogischen Hochschule/den Pädagogischen Hochschulen im Bundesland</a:t>
            </a:r>
          </a:p>
          <a:p>
            <a:pPr>
              <a:spcAft>
                <a:spcPts val="600"/>
              </a:spcAft>
            </a:pPr>
            <a:r>
              <a:rPr lang="de-AT" dirty="0" smtClean="0"/>
              <a:t>Rundschreiben des BMBWF mit Informationen zum Projekt an die Schulen (folgt)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16845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Medienbildung, Anwendungen </a:t>
            </a:r>
            <a:br>
              <a:rPr lang="de-AT" dirty="0" smtClean="0"/>
            </a:br>
            <a:r>
              <a:rPr lang="de-AT" dirty="0" smtClean="0"/>
              <a:t>und Informatik</a:t>
            </a:r>
            <a:br>
              <a:rPr lang="de-AT" dirty="0" smtClean="0"/>
            </a:b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Digitale Grundbildung in der Sek 1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464758" y="3344354"/>
            <a:ext cx="6271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dirty="0">
                <a:hlinkClick r:id="rId2"/>
              </a:rPr>
              <a:t>https://</a:t>
            </a:r>
            <a:r>
              <a:rPr lang="de-AT" dirty="0" smtClean="0">
                <a:hlinkClick r:id="rId2"/>
              </a:rPr>
              <a:t>www.bmbwf.gv.at/Themen/schule/zrp/dibi/dgb.html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079" y="290917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9865" y="218058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3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20226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/>
              <a:t>Eckdaten zum neuen Pflichtgegenstand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15970"/>
            <a:ext cx="8541904" cy="35915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 smtClean="0">
                <a:solidFill>
                  <a:srgbClr val="E6320F"/>
                </a:solidFill>
              </a:rPr>
              <a:t>5</a:t>
            </a:r>
            <a:r>
              <a:rPr lang="de-AT" sz="1600" b="1" dirty="0">
                <a:solidFill>
                  <a:srgbClr val="E6320F"/>
                </a:solidFill>
              </a:rPr>
              <a:t>. bis 8. Schulstufe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nl-NL" sz="1600" dirty="0"/>
              <a:t>Subsidiäre Stundentafel: </a:t>
            </a:r>
            <a:r>
              <a:rPr lang="nl-NL" sz="1600" dirty="0" smtClean="0"/>
              <a:t>1 – 1 – 1 – 1 </a:t>
            </a:r>
            <a:r>
              <a:rPr lang="nl-NL" sz="1600" dirty="0" smtClean="0">
                <a:solidFill>
                  <a:srgbClr val="E6320F"/>
                </a:solidFill>
              </a:rPr>
              <a:t>/ 4</a:t>
            </a:r>
            <a:endParaRPr lang="nl-NL" sz="1600" dirty="0">
              <a:solidFill>
                <a:srgbClr val="E6320F"/>
              </a:solidFill>
            </a:endParaRP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nl-NL" sz="1600" dirty="0"/>
              <a:t>Autonome Stundentafel: </a:t>
            </a:r>
            <a:r>
              <a:rPr lang="nl-NL" sz="1600" dirty="0" smtClean="0"/>
              <a:t>mind</a:t>
            </a:r>
            <a:r>
              <a:rPr lang="nl-NL" sz="1600" dirty="0"/>
              <a:t>. </a:t>
            </a:r>
            <a:r>
              <a:rPr lang="nl-NL" sz="1600" dirty="0" smtClean="0"/>
              <a:t>1 </a:t>
            </a:r>
            <a:r>
              <a:rPr lang="nl-NL" sz="1600" dirty="0"/>
              <a:t>–</a:t>
            </a:r>
            <a:r>
              <a:rPr lang="nl-NL" sz="1600" dirty="0" smtClean="0"/>
              <a:t> mind</a:t>
            </a:r>
            <a:r>
              <a:rPr lang="nl-NL" sz="1600" dirty="0"/>
              <a:t>. </a:t>
            </a:r>
            <a:r>
              <a:rPr lang="nl-NL" sz="1600" dirty="0" smtClean="0"/>
              <a:t>1 </a:t>
            </a:r>
            <a:r>
              <a:rPr lang="nl-NL" sz="1600" dirty="0"/>
              <a:t>–</a:t>
            </a:r>
            <a:r>
              <a:rPr lang="nl-NL" sz="1600" dirty="0" smtClean="0"/>
              <a:t> mind</a:t>
            </a:r>
            <a:r>
              <a:rPr lang="nl-NL" sz="1600" dirty="0"/>
              <a:t>. </a:t>
            </a:r>
            <a:r>
              <a:rPr lang="nl-NL" sz="1600" dirty="0" smtClean="0"/>
              <a:t>1 </a:t>
            </a:r>
            <a:r>
              <a:rPr lang="nl-NL" sz="1600" dirty="0"/>
              <a:t>–</a:t>
            </a:r>
            <a:r>
              <a:rPr lang="nl-NL" sz="1600" dirty="0" smtClean="0"/>
              <a:t> mind</a:t>
            </a:r>
            <a:r>
              <a:rPr lang="nl-NL" sz="1600" dirty="0"/>
              <a:t>. </a:t>
            </a:r>
            <a:r>
              <a:rPr lang="nl-NL" sz="1600" dirty="0" smtClean="0"/>
              <a:t>1 </a:t>
            </a:r>
            <a:r>
              <a:rPr lang="nl-NL" sz="1600" dirty="0" smtClean="0">
                <a:solidFill>
                  <a:srgbClr val="E6320F"/>
                </a:solidFill>
              </a:rPr>
              <a:t>/ 4-11</a:t>
            </a:r>
            <a:r>
              <a:rPr lang="nl-NL" sz="1600" dirty="0" smtClean="0"/>
              <a:t/>
            </a:r>
            <a:br>
              <a:rPr lang="nl-NL" sz="1600" dirty="0" smtClean="0"/>
            </a:br>
            <a:endParaRPr lang="nl-NL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 smtClean="0"/>
              <a:t>insgesamt </a:t>
            </a:r>
            <a:r>
              <a:rPr lang="de-AT" sz="1600" b="1" dirty="0">
                <a:solidFill>
                  <a:srgbClr val="E6320F"/>
                </a:solidFill>
              </a:rPr>
              <a:t>mindestens 4 Jahreswochenstunden </a:t>
            </a:r>
            <a:r>
              <a:rPr lang="de-AT" sz="1600" dirty="0" smtClean="0"/>
              <a:t>im </a:t>
            </a:r>
            <a:r>
              <a:rPr lang="de-AT" sz="1600" dirty="0"/>
              <a:t>Verlauf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der </a:t>
            </a:r>
            <a:r>
              <a:rPr lang="de-AT" sz="1600" dirty="0"/>
              <a:t>Sekundarstufe </a:t>
            </a:r>
            <a:r>
              <a:rPr lang="de-AT" sz="1600" dirty="0" smtClean="0"/>
              <a:t>I</a:t>
            </a:r>
            <a:br>
              <a:rPr lang="de-AT" sz="1600" dirty="0" smtClean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Erhöhung der Gesamtzahl an Jahreswochenstunden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der </a:t>
            </a:r>
            <a:r>
              <a:rPr lang="de-AT" sz="1600" dirty="0"/>
              <a:t>Sekundarstufe I um 4 </a:t>
            </a:r>
            <a:r>
              <a:rPr lang="de-AT" sz="1600" dirty="0" smtClean="0"/>
              <a:t>Stunden</a:t>
            </a:r>
            <a:endParaRPr lang="de-AT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8" name="Grafik 7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202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10175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dirty="0"/>
              <a:t>Stufenweise Einführung des neuen Pflichtgegenstandes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705919"/>
            <a:ext cx="8541904" cy="35915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 smtClean="0">
                <a:solidFill>
                  <a:srgbClr val="E6320F"/>
                </a:solidFill>
              </a:rPr>
              <a:t>parallel zur Geräteinitiative </a:t>
            </a:r>
            <a:r>
              <a:rPr lang="de-AT" sz="1600" b="1" dirty="0">
                <a:solidFill>
                  <a:srgbClr val="E6320F"/>
                </a:solidFill>
              </a:rPr>
              <a:t>Digitales </a:t>
            </a:r>
            <a:r>
              <a:rPr lang="de-AT" sz="1600" b="1" dirty="0" smtClean="0">
                <a:solidFill>
                  <a:srgbClr val="E6320F"/>
                </a:solidFill>
              </a:rPr>
              <a:t>Lernen</a:t>
            </a:r>
            <a:br>
              <a:rPr lang="de-AT" sz="1600" b="1" dirty="0" smtClean="0">
                <a:solidFill>
                  <a:srgbClr val="E6320F"/>
                </a:solidFill>
              </a:rPr>
            </a:br>
            <a:endParaRPr lang="de-AT" sz="1600" b="1" dirty="0">
              <a:solidFill>
                <a:srgbClr val="E6320F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Höchstmaß an Einheitlichkeit und Verbindlichkeit </a:t>
            </a:r>
            <a:r>
              <a:rPr lang="de-AT" sz="1600" dirty="0"/>
              <a:t>im Aufbau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digitaler </a:t>
            </a:r>
            <a:r>
              <a:rPr lang="de-AT" sz="1600" dirty="0"/>
              <a:t>Kompetenzen -&gt; zeitnahe Einführung des </a:t>
            </a:r>
            <a:r>
              <a:rPr lang="de-AT" sz="1600" dirty="0" smtClean="0"/>
              <a:t>Pflichtgegenstands</a:t>
            </a:r>
            <a:br>
              <a:rPr lang="de-AT" sz="1600" dirty="0" smtClean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>
                <a:solidFill>
                  <a:srgbClr val="E6320F"/>
                </a:solidFill>
              </a:rPr>
              <a:t>ab </a:t>
            </a:r>
            <a:r>
              <a:rPr lang="de-AT" sz="1600" b="1" dirty="0" smtClean="0">
                <a:solidFill>
                  <a:srgbClr val="E6320F"/>
                </a:solidFill>
              </a:rPr>
              <a:t>Schuljahr </a:t>
            </a:r>
            <a:r>
              <a:rPr lang="de-AT" sz="1600" b="1" dirty="0">
                <a:solidFill>
                  <a:srgbClr val="E6320F"/>
                </a:solidFill>
              </a:rPr>
              <a:t>2022/23 </a:t>
            </a:r>
            <a:r>
              <a:rPr lang="de-AT" sz="1600" dirty="0"/>
              <a:t>für die 5., 6. und 7. Schulstufe gleichzeitig </a:t>
            </a:r>
            <a:r>
              <a:rPr lang="de-AT" sz="1600" dirty="0" smtClean="0"/>
              <a:t>eingeführt</a:t>
            </a:r>
            <a:r>
              <a:rPr lang="de-AT" sz="1600" dirty="0"/>
              <a:t/>
            </a:r>
            <a:br>
              <a:rPr lang="de-AT" sz="1600" dirty="0"/>
            </a:br>
            <a:r>
              <a:rPr lang="de-AT" sz="1600" dirty="0" smtClean="0"/>
              <a:t>und ab </a:t>
            </a:r>
            <a:r>
              <a:rPr lang="de-AT" sz="1600" dirty="0"/>
              <a:t>dem Schuljahr 2023/24 für die 5. Schulstufen schulstufenweise mit der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Verordnung </a:t>
            </a:r>
            <a:r>
              <a:rPr lang="de-AT" sz="1600" dirty="0"/>
              <a:t>der neuen kompetenzorientierten Lehrpläne für die Primar- und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Sekundarstufe </a:t>
            </a:r>
            <a:r>
              <a:rPr lang="de-AT" sz="1600" dirty="0"/>
              <a:t>I im Rahmen des Pädagogik-Pakets des BMBWF aufsteigend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in </a:t>
            </a:r>
            <a:r>
              <a:rPr lang="de-AT" sz="1600" dirty="0"/>
              <a:t>Kraft </a:t>
            </a:r>
            <a:r>
              <a:rPr lang="de-AT" sz="1600" dirty="0" smtClean="0"/>
              <a:t>gesetzt; </a:t>
            </a:r>
            <a:br>
              <a:rPr lang="de-AT" sz="1600" dirty="0" smtClean="0"/>
            </a:br>
            <a:r>
              <a:rPr lang="de-AT" sz="1600" dirty="0" smtClean="0"/>
              <a:t>-&gt; damit Pflichtfach </a:t>
            </a:r>
            <a:r>
              <a:rPr lang="de-AT" sz="1600" b="1" dirty="0" smtClean="0">
                <a:solidFill>
                  <a:srgbClr val="E6320F"/>
                </a:solidFill>
              </a:rPr>
              <a:t>ab SJ 2023/24 durchgängig </a:t>
            </a:r>
            <a:r>
              <a:rPr lang="de-AT" sz="1600" dirty="0" smtClean="0"/>
              <a:t>von der 5. bis 8. Schulstufe</a:t>
            </a:r>
            <a:endParaRPr lang="de-AT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8" name="Grafik 7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465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r>
              <a:rPr lang="de-AT" dirty="0" smtClean="0"/>
              <a:t>Lehrplan Pflichtfach</a:t>
            </a:r>
            <a:br>
              <a:rPr lang="de-AT" dirty="0" smtClean="0"/>
            </a:br>
            <a:r>
              <a:rPr lang="de-AT" dirty="0" smtClean="0"/>
              <a:t>ab 2022/23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1" y="2179117"/>
            <a:ext cx="2459327" cy="145431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180975" indent="0">
              <a:spcAft>
                <a:spcPts val="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BGBl. II Nr. </a:t>
            </a:r>
            <a: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267/2022 </a:t>
            </a:r>
            <a:b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vom 06.07.2022</a:t>
            </a:r>
            <a:endParaRPr lang="de-AT" sz="1600" b="1" dirty="0" smtClean="0">
              <a:solidFill>
                <a:schemeClr val="tx1"/>
              </a:solidFill>
              <a:ea typeface="Calibri" panose="020F0502020204030204" pitchFamily="34" charset="0"/>
              <a:hlinkClick r:id="rId2"/>
            </a:endParaRPr>
          </a:p>
          <a:p>
            <a:pPr marL="180975" indent="0">
              <a:spcAft>
                <a:spcPts val="0"/>
              </a:spcAft>
              <a:buNone/>
            </a:pP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https</a:t>
            </a: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://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www.ris.bka.gv.at/</a:t>
            </a:r>
            <a:b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</a:br>
            <a:r>
              <a:rPr lang="de-AT" sz="1200" dirty="0" err="1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eli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/</a:t>
            </a:r>
            <a:r>
              <a:rPr lang="de-AT" sz="1200" dirty="0" err="1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bgbl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2"/>
              </a:rPr>
              <a:t>/II/2022/267/20220706</a:t>
            </a:r>
            <a:endParaRPr lang="de-AT" sz="1200" dirty="0" smtClean="0">
              <a:solidFill>
                <a:srgbClr val="E6320F"/>
              </a:solidFill>
              <a:ea typeface="Calibri" panose="020F0502020204030204" pitchFamily="34" charset="0"/>
            </a:endParaRPr>
          </a:p>
          <a:p>
            <a:pPr marL="180975" indent="0">
              <a:spcAft>
                <a:spcPts val="0"/>
              </a:spcAft>
              <a:buNone/>
            </a:pP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357" y="922281"/>
            <a:ext cx="4088224" cy="39679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36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r>
              <a:rPr lang="de-AT" dirty="0" smtClean="0"/>
              <a:t>Lehrpläne VS, MS, AHS</a:t>
            </a:r>
            <a:br>
              <a:rPr lang="de-AT" dirty="0" smtClean="0"/>
            </a:br>
            <a:r>
              <a:rPr lang="de-AT" dirty="0" smtClean="0"/>
              <a:t>ab 2023/24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0001" y="2179117"/>
            <a:ext cx="2459327" cy="1454310"/>
          </a:xfr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marL="180975" indent="0">
              <a:spcAft>
                <a:spcPts val="0"/>
              </a:spcAft>
              <a:buNone/>
            </a:pPr>
            <a:r>
              <a:rPr lang="de-AT" sz="1600" b="1" dirty="0">
                <a:solidFill>
                  <a:schemeClr val="tx1"/>
                </a:solidFill>
                <a:ea typeface="Calibri" panose="020F0502020204030204" pitchFamily="34" charset="0"/>
              </a:rPr>
              <a:t>BGBl. II Nr. </a:t>
            </a:r>
            <a: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1/2023 </a:t>
            </a:r>
            <a:b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</a:br>
            <a:r>
              <a:rPr lang="de-AT" sz="1600" b="1" dirty="0" smtClean="0">
                <a:solidFill>
                  <a:schemeClr val="tx1"/>
                </a:solidFill>
                <a:ea typeface="Calibri" panose="020F0502020204030204" pitchFamily="34" charset="0"/>
              </a:rPr>
              <a:t>vom 02.01.2023</a:t>
            </a:r>
            <a:endParaRPr lang="de-AT" sz="1600" b="1" dirty="0" smtClean="0">
              <a:solidFill>
                <a:schemeClr val="tx1"/>
              </a:solidFill>
              <a:ea typeface="Calibri" panose="020F0502020204030204" pitchFamily="34" charset="0"/>
              <a:hlinkClick r:id="rId2"/>
            </a:endParaRPr>
          </a:p>
          <a:p>
            <a:pPr marL="180975" indent="0">
              <a:spcAft>
                <a:spcPts val="0"/>
              </a:spcAft>
              <a:buNone/>
            </a:pPr>
            <a:r>
              <a:rPr lang="de-AT" sz="1200" dirty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https://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www.ris.bka.gv.at/</a:t>
            </a:r>
            <a:b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</a:br>
            <a:r>
              <a:rPr lang="de-AT" sz="1200" dirty="0" err="1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eli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/</a:t>
            </a:r>
            <a:r>
              <a:rPr lang="de-AT" sz="1200" dirty="0" err="1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bgbl</a:t>
            </a:r>
            <a:r>
              <a:rPr lang="de-AT" sz="1200" dirty="0" smtClean="0">
                <a:solidFill>
                  <a:srgbClr val="E6320F"/>
                </a:solidFill>
                <a:ea typeface="Calibri" panose="020F0502020204030204" pitchFamily="34" charset="0"/>
                <a:hlinkClick r:id="rId3"/>
              </a:rPr>
              <a:t>/II/2023/1/20230102</a:t>
            </a:r>
            <a:endParaRPr lang="de-AT" sz="1200" dirty="0" smtClean="0">
              <a:solidFill>
                <a:srgbClr val="E6320F"/>
              </a:solidFill>
              <a:ea typeface="Calibri" panose="020F0502020204030204" pitchFamily="34" charset="0"/>
            </a:endParaRPr>
          </a:p>
          <a:p>
            <a:pPr marL="180975" indent="0">
              <a:spcAft>
                <a:spcPts val="0"/>
              </a:spcAft>
              <a:buNone/>
            </a:pPr>
            <a:endParaRPr lang="de-AT" sz="1200" dirty="0">
              <a:solidFill>
                <a:srgbClr val="E6320F"/>
              </a:solidFill>
              <a:ea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/>
          <a:srcRect b="28196"/>
          <a:stretch/>
        </p:blipFill>
        <p:spPr>
          <a:xfrm>
            <a:off x="3877119" y="922281"/>
            <a:ext cx="4161244" cy="3438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4277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240807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dirty="0"/>
              <a:t>Qualifizierung von Lehrenden 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1836551"/>
            <a:ext cx="7859455" cy="35915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 smtClean="0">
                <a:solidFill>
                  <a:srgbClr val="E6320F"/>
                </a:solidFill>
              </a:rPr>
              <a:t>kurzfristig</a:t>
            </a:r>
            <a:r>
              <a:rPr lang="de-AT" sz="1600" b="1" dirty="0">
                <a:solidFill>
                  <a:srgbClr val="E6320F"/>
                </a:solidFill>
              </a:rPr>
              <a:t>:</a:t>
            </a:r>
            <a:r>
              <a:rPr lang="de-AT" sz="1600" dirty="0"/>
              <a:t> MOOC „Digitale Grundbildung“ und Angebote an </a:t>
            </a:r>
            <a:r>
              <a:rPr lang="de-AT" sz="1600" dirty="0" smtClean="0"/>
              <a:t/>
            </a:r>
            <a:br>
              <a:rPr lang="de-AT" sz="1600" dirty="0" smtClean="0"/>
            </a:br>
            <a:r>
              <a:rPr lang="de-AT" sz="1600" dirty="0" smtClean="0"/>
              <a:t>Pädagogischen </a:t>
            </a:r>
            <a:r>
              <a:rPr lang="de-AT" sz="1600" dirty="0"/>
              <a:t>Hochschulen – </a:t>
            </a:r>
            <a:r>
              <a:rPr lang="de-AT" sz="1600" dirty="0" smtClean="0"/>
              <a:t>seit </a:t>
            </a:r>
            <a:r>
              <a:rPr lang="de-AT" sz="1600" dirty="0"/>
              <a:t>Mai </a:t>
            </a:r>
            <a:r>
              <a:rPr lang="de-AT" sz="1600" dirty="0" smtClean="0"/>
              <a:t>2022:</a:t>
            </a:r>
            <a:br>
              <a:rPr lang="de-AT" sz="1600" dirty="0" smtClean="0"/>
            </a:br>
            <a:r>
              <a:rPr lang="de-AT" sz="1600" dirty="0" smtClean="0">
                <a:hlinkClick r:id="rId2"/>
              </a:rPr>
              <a:t>https</a:t>
            </a:r>
            <a:r>
              <a:rPr lang="de-AT" sz="1600" dirty="0">
                <a:hlinkClick r:id="rId2"/>
              </a:rPr>
              <a:t>://www.virtuelle-ph.at/digigrubi</a:t>
            </a:r>
            <a:r>
              <a:rPr lang="de-AT" sz="1600" dirty="0" smtClean="0">
                <a:hlinkClick r:id="rId2"/>
              </a:rPr>
              <a:t>/</a:t>
            </a:r>
            <a:r>
              <a:rPr lang="de-AT" sz="1600" dirty="0" smtClean="0"/>
              <a:t> </a:t>
            </a:r>
            <a:br>
              <a:rPr lang="de-AT" sz="1600" dirty="0" smtClean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 smtClean="0">
                <a:solidFill>
                  <a:srgbClr val="E6320F"/>
                </a:solidFill>
              </a:rPr>
              <a:t>mittelfristig</a:t>
            </a:r>
            <a:r>
              <a:rPr lang="de-AT" sz="1600" b="1" dirty="0">
                <a:solidFill>
                  <a:srgbClr val="E6320F"/>
                </a:solidFill>
              </a:rPr>
              <a:t>: </a:t>
            </a:r>
            <a:r>
              <a:rPr lang="de-AT" sz="1600" dirty="0"/>
              <a:t>Hochschullehrgang an Pädagogischen Hochschulen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Studienjahr 2022/23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Umfang von 30 EC</a:t>
            </a:r>
          </a:p>
          <a:p>
            <a:pPr lvl="1">
              <a:lnSpc>
                <a:spcPct val="100000"/>
              </a:lnSpc>
              <a:spcAft>
                <a:spcPts val="300"/>
              </a:spcAft>
            </a:pPr>
            <a:r>
              <a:rPr lang="de-AT" sz="1600" dirty="0"/>
              <a:t>Anrechnungsmöglichkeiten zur Berücksichtigung bereits erworbener </a:t>
            </a:r>
            <a:r>
              <a:rPr lang="de-AT" sz="1600" dirty="0" smtClean="0"/>
              <a:t>Qualifikationen</a:t>
            </a:r>
            <a:br>
              <a:rPr lang="de-AT" sz="1600" dirty="0" smtClean="0"/>
            </a:br>
            <a:endParaRPr lang="de-AT" sz="1600" dirty="0"/>
          </a:p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AT" sz="1600" b="1" dirty="0" smtClean="0">
                <a:solidFill>
                  <a:srgbClr val="E6320F"/>
                </a:solidFill>
              </a:rPr>
              <a:t>langfristig</a:t>
            </a:r>
            <a:r>
              <a:rPr lang="de-AT" sz="1600" b="1" dirty="0">
                <a:solidFill>
                  <a:srgbClr val="E6320F"/>
                </a:solidFill>
              </a:rPr>
              <a:t>:</a:t>
            </a:r>
            <a:r>
              <a:rPr lang="de-AT" sz="1600" dirty="0"/>
              <a:t> Einführung eines neuen Lehramtsstudiums in Entwicklungsverbünden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Logo MiniMOOC Standar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31" y="2164973"/>
            <a:ext cx="1804535" cy="39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45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 smtClean="0"/>
              <a:t>Lehr- und </a:t>
            </a:r>
            <a:br>
              <a:rPr lang="de-DE" dirty="0" smtClean="0"/>
            </a:br>
            <a:r>
              <a:rPr lang="de-DE" dirty="0" smtClean="0"/>
              <a:t>Lernmaterial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2023782"/>
            <a:ext cx="2929404" cy="23731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de-AT" sz="1600" b="1" dirty="0" smtClean="0">
                <a:solidFill>
                  <a:schemeClr val="tx1"/>
                </a:solidFill>
                <a:hlinkClick r:id="rId2"/>
              </a:rPr>
              <a:t>www.eduthek.at</a:t>
            </a:r>
            <a:endParaRPr lang="de-AT" sz="16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 smtClean="0">
              <a:solidFill>
                <a:schemeClr val="tx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4" name="Grafik 13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uppieren 19"/>
          <p:cNvGrpSpPr/>
          <p:nvPr/>
        </p:nvGrpSpPr>
        <p:grpSpPr>
          <a:xfrm>
            <a:off x="2543440" y="1085320"/>
            <a:ext cx="6097174" cy="3804944"/>
            <a:chOff x="2421352" y="977451"/>
            <a:chExt cx="6097174" cy="3804944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7150" y="977451"/>
              <a:ext cx="4634285" cy="38049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Ellipse 3"/>
            <p:cNvSpPr/>
            <p:nvPr/>
          </p:nvSpPr>
          <p:spPr>
            <a:xfrm>
              <a:off x="2517651" y="2066570"/>
              <a:ext cx="2288618" cy="562974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Ellipse 8"/>
            <p:cNvSpPr/>
            <p:nvPr/>
          </p:nvSpPr>
          <p:spPr>
            <a:xfrm>
              <a:off x="2421352" y="3311038"/>
              <a:ext cx="1118539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0" name="Gerade Verbindung mit Pfeil 9"/>
            <p:cNvCxnSpPr>
              <a:stCxn id="4" idx="4"/>
              <a:endCxn id="9" idx="7"/>
            </p:cNvCxnSpPr>
            <p:nvPr/>
          </p:nvCxnSpPr>
          <p:spPr>
            <a:xfrm flipH="1">
              <a:off x="3376085" y="2629544"/>
              <a:ext cx="285875" cy="719462"/>
            </a:xfrm>
            <a:prstGeom prst="straightConnector1">
              <a:avLst/>
            </a:prstGeom>
            <a:ln w="28575">
              <a:solidFill>
                <a:srgbClr val="E632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46385" y="2674382"/>
              <a:ext cx="2872141" cy="1791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Ellipse 14"/>
            <p:cNvSpPr/>
            <p:nvPr/>
          </p:nvSpPr>
          <p:spPr>
            <a:xfrm>
              <a:off x="5500489" y="3295923"/>
              <a:ext cx="2351260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6" name="Ellipse 15"/>
            <p:cNvSpPr/>
            <p:nvPr/>
          </p:nvSpPr>
          <p:spPr>
            <a:xfrm>
              <a:off x="5488721" y="4206959"/>
              <a:ext cx="1267259" cy="259265"/>
            </a:xfrm>
            <a:prstGeom prst="ellipse">
              <a:avLst/>
            </a:prstGeom>
            <a:noFill/>
            <a:ln>
              <a:solidFill>
                <a:srgbClr val="E632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cxnSp>
          <p:nvCxnSpPr>
            <p:cNvPr id="17" name="Gerade Verbindung mit Pfeil 16"/>
            <p:cNvCxnSpPr>
              <a:stCxn id="15" idx="4"/>
              <a:endCxn id="16" idx="7"/>
            </p:cNvCxnSpPr>
            <p:nvPr/>
          </p:nvCxnSpPr>
          <p:spPr>
            <a:xfrm flipH="1">
              <a:off x="6570394" y="3555188"/>
              <a:ext cx="105725" cy="689739"/>
            </a:xfrm>
            <a:prstGeom prst="straightConnector1">
              <a:avLst/>
            </a:prstGeom>
            <a:ln w="28575">
              <a:solidFill>
                <a:srgbClr val="E6320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921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1F52B8C4-B1A3-4B14-B2E3-569458F2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5"/>
          <a:stretch/>
        </p:blipFill>
        <p:spPr>
          <a:xfrm>
            <a:off x="5014359" y="1724321"/>
            <a:ext cx="3821048" cy="2571749"/>
          </a:xfrm>
          <a:prstGeom prst="rect">
            <a:avLst/>
          </a:prstGeom>
        </p:spPr>
      </p:pic>
      <p:pic>
        <p:nvPicPr>
          <p:cNvPr id="9" name="Grafik 8" descr="Ein Bild, das Person, Foto, Tennis, Gruppe enthält.&#10;&#10;Mit sehr hoher Zuverlässigkeit generierte Beschreibung">
            <a:extLst>
              <a:ext uri="{FF2B5EF4-FFF2-40B4-BE49-F238E27FC236}">
                <a16:creationId xmlns:a16="http://schemas.microsoft.com/office/drawing/2014/main" id="{A2B2043D-2462-4B73-888D-224125B750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17" t="1790" r="29605" b="19547"/>
          <a:stretch/>
        </p:blipFill>
        <p:spPr>
          <a:xfrm>
            <a:off x="557327" y="1724321"/>
            <a:ext cx="1995373" cy="2571750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A110C4A-F7B5-41E7-BD5D-2320A5EB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Digitale Transformation in der Schule</a:t>
            </a:r>
            <a:endParaRPr lang="de-AT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A1C3F67-63AD-4C02-A572-DE08B50C7C28}"/>
              </a:ext>
            </a:extLst>
          </p:cNvPr>
          <p:cNvSpPr/>
          <p:nvPr/>
        </p:nvSpPr>
        <p:spPr>
          <a:xfrm>
            <a:off x="654766" y="3697170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 smtClean="0">
                <a:solidFill>
                  <a:schemeClr val="bg2"/>
                </a:solidFill>
                <a:latin typeface="SpiegelSansWeb"/>
              </a:rPr>
              <a:t>1970er</a:t>
            </a:r>
            <a:endParaRPr lang="de-AT" sz="3600" dirty="0">
              <a:solidFill>
                <a:schemeClr val="bg2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484835C-8A0B-437B-BBB6-64C2BF281748}"/>
              </a:ext>
            </a:extLst>
          </p:cNvPr>
          <p:cNvSpPr/>
          <p:nvPr/>
        </p:nvSpPr>
        <p:spPr>
          <a:xfrm>
            <a:off x="5031922" y="3697790"/>
            <a:ext cx="14670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 smtClean="0">
                <a:solidFill>
                  <a:schemeClr val="bg2"/>
                </a:solidFill>
                <a:latin typeface="SpiegelSansWeb"/>
              </a:rPr>
              <a:t>Heute</a:t>
            </a:r>
            <a:endParaRPr lang="de-AT" sz="3600" dirty="0">
              <a:solidFill>
                <a:schemeClr val="bg2"/>
              </a:solidFill>
            </a:endParaRPr>
          </a:p>
        </p:txBody>
      </p:sp>
      <p:pic>
        <p:nvPicPr>
          <p:cNvPr id="21" name="Grafik 20" descr="Ein Bild, das Wand, drinnen, Decke, Tisch enthält.&#10;&#10;Mit sehr hoher Zuverlässigkeit generierte Beschreibung">
            <a:extLst>
              <a:ext uri="{FF2B5EF4-FFF2-40B4-BE49-F238E27FC236}">
                <a16:creationId xmlns:a16="http://schemas.microsoft.com/office/drawing/2014/main" id="{5C119815-F707-4801-9D9E-F3B238E793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5" r="33718"/>
          <a:stretch/>
        </p:blipFill>
        <p:spPr>
          <a:xfrm>
            <a:off x="2697481" y="1724319"/>
            <a:ext cx="2156459" cy="2571751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09E4DB58-0824-42C7-8945-0F67F49C2E29}"/>
              </a:ext>
            </a:extLst>
          </p:cNvPr>
          <p:cNvSpPr/>
          <p:nvPr/>
        </p:nvSpPr>
        <p:spPr>
          <a:xfrm>
            <a:off x="2875463" y="3697790"/>
            <a:ext cx="16209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3600" dirty="0" smtClean="0">
                <a:solidFill>
                  <a:schemeClr val="bg2"/>
                </a:solidFill>
                <a:latin typeface="SpiegelSansWeb"/>
              </a:rPr>
              <a:t>1990er</a:t>
            </a:r>
            <a:endParaRPr lang="de-AT" sz="3600" dirty="0">
              <a:solidFill>
                <a:schemeClr val="bg2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6020" y="147694"/>
            <a:ext cx="1066031" cy="548137"/>
          </a:xfrm>
          <a:prstGeom prst="rect">
            <a:avLst/>
          </a:prstGeom>
        </p:spPr>
      </p:pic>
      <p:pic>
        <p:nvPicPr>
          <p:cNvPr id="11" name="Grafik 10" descr="C:\Users\wieserm\AppData\Local\Microsoft\Windows\INetCache\Content.Word\Education Innovation Studios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260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284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9686" y="187249"/>
            <a:ext cx="1261310" cy="1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6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7F9E25-0E8A-4EC9-894D-87AA91809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1" y="1100129"/>
            <a:ext cx="7978525" cy="1025727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300"/>
              </a:spcAft>
            </a:pPr>
            <a:r>
              <a:rPr lang="de-DE" dirty="0" smtClean="0"/>
              <a:t>Lehr- und </a:t>
            </a:r>
            <a:br>
              <a:rPr lang="de-DE" dirty="0" smtClean="0"/>
            </a:br>
            <a:r>
              <a:rPr lang="de-DE" dirty="0" smtClean="0"/>
              <a:t>Lernmaterial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0A5A1415-99AA-40D6-93B1-85DFAA8FF5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1" y="2023782"/>
            <a:ext cx="2929404" cy="2373120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300"/>
              </a:spcAft>
              <a:buNone/>
            </a:pPr>
            <a:r>
              <a:rPr lang="de-AT" sz="1600" b="1" dirty="0" smtClean="0">
                <a:solidFill>
                  <a:schemeClr val="tx1"/>
                </a:solidFill>
                <a:hlinkClick r:id="rId2"/>
              </a:rPr>
              <a:t>www.edutube.at</a:t>
            </a:r>
            <a:r>
              <a:rPr lang="de-AT" sz="1600" b="1" dirty="0" smtClean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 smtClean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b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Aft>
                <a:spcPts val="300"/>
              </a:spcAft>
            </a:pPr>
            <a:endParaRPr lang="de-AT" sz="1600" dirty="0" smtClean="0">
              <a:solidFill>
                <a:schemeClr val="tx1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4" name="Grafik 13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33" y="2530154"/>
            <a:ext cx="3139851" cy="2351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6694" y="1011428"/>
            <a:ext cx="3721669" cy="387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Gerade Verbindung mit Pfeil 17"/>
          <p:cNvCxnSpPr/>
          <p:nvPr/>
        </p:nvCxnSpPr>
        <p:spPr>
          <a:xfrm>
            <a:off x="3356124" y="3959881"/>
            <a:ext cx="872590" cy="0"/>
          </a:xfrm>
          <a:prstGeom prst="straightConnector1">
            <a:avLst/>
          </a:prstGeom>
          <a:ln w="28575">
            <a:solidFill>
              <a:srgbClr val="E6320F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4845" y="2223583"/>
            <a:ext cx="2811663" cy="2375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1597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Lehr- und Lernmaterial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ts val="1800"/>
              </a:lnSpc>
            </a:pPr>
            <a:r>
              <a:rPr lang="de-AT" dirty="0"/>
              <a:t>Unterrichtsbeispiele für alle Fächer (digi.komp8)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2"/>
              </a:rPr>
              <a:t>http://www.digikomp.at</a:t>
            </a:r>
            <a:r>
              <a:rPr lang="de-AT" dirty="0"/>
              <a:t> 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E6320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http://www.virtuelle-ph.at/digigrubi/contentpool/</a:t>
            </a:r>
            <a:r>
              <a:rPr lang="de-AT" dirty="0">
                <a:solidFill>
                  <a:srgbClr val="E6320F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r>
              <a:rPr lang="de-AT" dirty="0"/>
              <a:t>OER-Schulbuch „Computational </a:t>
            </a:r>
            <a:r>
              <a:rPr lang="de-AT" dirty="0" err="1"/>
              <a:t>Thinking</a:t>
            </a:r>
            <a:r>
              <a:rPr lang="de-AT" dirty="0"/>
              <a:t> mit BBC </a:t>
            </a:r>
            <a:r>
              <a:rPr lang="de-AT" dirty="0" err="1"/>
              <a:t>micro:bit</a:t>
            </a:r>
            <a:r>
              <a:rPr lang="de-AT" dirty="0"/>
              <a:t>”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4"/>
              </a:rPr>
              <a:t>https://microbit.eeducation.at/</a:t>
            </a:r>
            <a:endParaRPr lang="de-AT" dirty="0">
              <a:solidFill>
                <a:srgbClr val="FF0000"/>
              </a:solidFill>
            </a:endParaRP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5"/>
              </a:rPr>
              <a:t>https://imoox.at/mooc/local/courseintro/views/startpage.php?id=54</a:t>
            </a:r>
            <a:r>
              <a:rPr lang="de-AT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r>
              <a:rPr lang="de-AT" dirty="0"/>
              <a:t>Medienkompetenz – Prototypische Aufgaben</a:t>
            </a:r>
          </a:p>
          <a:p>
            <a:pPr lvl="1">
              <a:lnSpc>
                <a:spcPts val="1800"/>
              </a:lnSpc>
            </a:pPr>
            <a:r>
              <a:rPr lang="de-AT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https://www.mediamanual.at/materialien/</a:t>
            </a:r>
            <a:r>
              <a:rPr lang="de-AT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800"/>
              </a:lnSpc>
            </a:pP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21</a:t>
            </a:fld>
            <a:endParaRPr lang="de-AT" dirty="0"/>
          </a:p>
        </p:txBody>
      </p:sp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E5329647-D516-4022-8536-10FB78537C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030" y="2859486"/>
            <a:ext cx="1303091" cy="1850389"/>
          </a:xfrm>
          <a:prstGeom prst="rect">
            <a:avLst/>
          </a:prstGeom>
        </p:spPr>
      </p:pic>
      <p:pic>
        <p:nvPicPr>
          <p:cNvPr id="11" name="Grafik 10" descr="Ein Bild, das Screenshot enthält.&#10;&#10;Mit hoher Zuverlässigkeit generierte Beschreibung">
            <a:extLst>
              <a:ext uri="{FF2B5EF4-FFF2-40B4-BE49-F238E27FC236}">
                <a16:creationId xmlns:a16="http://schemas.microsoft.com/office/drawing/2014/main" id="{B6515709-8F25-4DB9-9B49-A458BD7D6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301" y="1474560"/>
            <a:ext cx="1321707" cy="185039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BCEFCD0-094D-426D-85C6-73C884D365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25" y="1909417"/>
            <a:ext cx="1339852" cy="38855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448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22</a:t>
            </a:fld>
            <a:endParaRPr lang="de-AT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993" y="1101919"/>
            <a:ext cx="4481465" cy="37028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53538">
            <a:off x="4807101" y="493579"/>
            <a:ext cx="3820066" cy="33289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25" y="169942"/>
            <a:ext cx="19050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>
            <a:hlinkClick r:id="rId5"/>
          </p:cNvPr>
          <p:cNvSpPr/>
          <p:nvPr/>
        </p:nvSpPr>
        <p:spPr>
          <a:xfrm>
            <a:off x="5270340" y="4399782"/>
            <a:ext cx="2369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u="sng" dirty="0"/>
              <a:t>microbit.eeducation.at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4458" y="620419"/>
            <a:ext cx="188364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https://www.aryagroupbly.in/wp-content/uploads/2020/05/new-gif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75" y="2393189"/>
            <a:ext cx="1114986" cy="6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9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42380"/>
            <a:ext cx="7978525" cy="622091"/>
          </a:xfrm>
        </p:spPr>
        <p:txBody>
          <a:bodyPr/>
          <a:lstStyle/>
          <a:p>
            <a:r>
              <a:rPr lang="de-AT" dirty="0" smtClean="0"/>
              <a:t>Digital </a:t>
            </a:r>
            <a:r>
              <a:rPr lang="de-AT" dirty="0"/>
              <a:t>LEVEL-UP </a:t>
            </a:r>
            <a:r>
              <a:rPr lang="de-AT" dirty="0" err="1"/>
              <a:t>Licence</a:t>
            </a:r>
            <a:endParaRPr lang="de-AT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>
          <a:xfrm>
            <a:off x="540000" y="1309864"/>
            <a:ext cx="7978775" cy="128768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AT" sz="1600" dirty="0"/>
              <a:t>Kooperationsprojekt der PH Wien, der PH Niederösterreich und der KPH Wien/Krems in Zusammenarbeit mit dem </a:t>
            </a:r>
            <a:r>
              <a:rPr lang="de-AT" sz="1600" dirty="0" err="1"/>
              <a:t>OeAD</a:t>
            </a:r>
            <a:r>
              <a:rPr lang="de-AT" sz="1600" dirty="0"/>
              <a:t>, dem Future Learning Lab Wien, der VPH und der </a:t>
            </a:r>
            <a:r>
              <a:rPr lang="de-AT" sz="1600" dirty="0" err="1"/>
              <a:t>PHeLS</a:t>
            </a:r>
            <a:endParaRPr lang="de-AT" sz="1600" dirty="0"/>
          </a:p>
          <a:p>
            <a:pPr>
              <a:lnSpc>
                <a:spcPct val="100000"/>
              </a:lnSpc>
            </a:pPr>
            <a:r>
              <a:rPr lang="de-AT" sz="1600" dirty="0"/>
              <a:t>Die Initiative </a:t>
            </a:r>
            <a:r>
              <a:rPr lang="de-AT" sz="1600" b="1" dirty="0"/>
              <a:t>fokussiert auf die Nutzung der mobilen Geräte</a:t>
            </a:r>
            <a:r>
              <a:rPr lang="de-AT" sz="1600" dirty="0"/>
              <a:t> im Rahmen der Geräteinitiative und knüpft direkt an </a:t>
            </a:r>
            <a:r>
              <a:rPr lang="de-AT" sz="1600" b="1" dirty="0"/>
              <a:t>didaktische Vorgaben des Lehrplans Digitale Grundbildung</a:t>
            </a:r>
            <a:r>
              <a:rPr lang="de-AT" sz="1600" dirty="0"/>
              <a:t> an. </a:t>
            </a:r>
          </a:p>
          <a:p>
            <a:pPr>
              <a:lnSpc>
                <a:spcPct val="100000"/>
              </a:lnSpc>
            </a:pPr>
            <a:endParaRPr lang="de-AT" sz="1600" dirty="0"/>
          </a:p>
          <a:p>
            <a:pPr>
              <a:lnSpc>
                <a:spcPct val="100000"/>
              </a:lnSpc>
            </a:pPr>
            <a:r>
              <a:rPr lang="de-AT" sz="1600" dirty="0"/>
              <a:t/>
            </a:r>
            <a:br>
              <a:rPr lang="de-AT" sz="1600" dirty="0"/>
            </a:br>
            <a:endParaRPr lang="de-AT" sz="16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39999" y="4694210"/>
            <a:ext cx="6875916" cy="2000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https://digitaleslernen.oead.at/de/dlul#ms142</a:t>
            </a:r>
          </a:p>
        </p:txBody>
      </p:sp>
      <p:pic>
        <p:nvPicPr>
          <p:cNvPr id="9220" name="Picture 4" descr="Grafische Darstellung der drei Digital Level Up Licence Le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99" y="2630240"/>
            <a:ext cx="2372960" cy="185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077727" y="2651760"/>
            <a:ext cx="5517634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Ich kann: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1: mein Gerät nutzen, und schützen, Regeln einhalten, Inhalte im Netz suchen und Quellen eingeben.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2: Texte übersichtlich gestalten, Präsentationen erstellen, Apps für den Unterricht verwenden und unsere Lernplattform nutzen.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Level 3: meine Daten absichern und verwalten, mit anderen online an Dokumenten arbeiten sowie Audios und Videos für Projekte erstellen.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59" y="147694"/>
            <a:ext cx="1066031" cy="548137"/>
          </a:xfrm>
          <a:prstGeom prst="rect">
            <a:avLst/>
          </a:prstGeom>
        </p:spPr>
      </p:pic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845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8672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06269C-C24E-4E80-9A4B-E7E19BB59A67}" type="slidenum">
              <a:rPr lang="de-AT">
                <a:solidFill>
                  <a:srgbClr val="000000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de-AT" dirty="0">
              <a:solidFill>
                <a:srgbClr val="000000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36728" y="2212608"/>
            <a:ext cx="83046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de-AT" sz="1400" b="1" dirty="0">
                <a:solidFill>
                  <a:srgbClr val="666666"/>
                </a:solidFill>
                <a:latin typeface="Source Sans Pro"/>
              </a:rPr>
              <a:t>Nach Absolvierung des </a:t>
            </a:r>
            <a:r>
              <a:rPr lang="de-AT" sz="1400" b="1" dirty="0" err="1" smtClean="0">
                <a:solidFill>
                  <a:srgbClr val="666666"/>
                </a:solidFill>
                <a:latin typeface="Source Sans Pro"/>
              </a:rPr>
              <a:t>distance.learning</a:t>
            </a:r>
            <a:r>
              <a:rPr lang="de-AT" sz="1400" b="1" dirty="0" smtClean="0">
                <a:solidFill>
                  <a:srgbClr val="666666"/>
                </a:solidFill>
                <a:latin typeface="Source Sans Pro"/>
              </a:rPr>
              <a:t> MOOCs </a:t>
            </a:r>
            <a:r>
              <a:rPr lang="de-AT" sz="1400" b="1" dirty="0">
                <a:solidFill>
                  <a:srgbClr val="666666"/>
                </a:solidFill>
                <a:latin typeface="Source Sans Pro"/>
              </a:rPr>
              <a:t>können Lehrende …</a:t>
            </a:r>
            <a:endParaRPr lang="de-AT" sz="1400" dirty="0">
              <a:solidFill>
                <a:srgbClr val="666666"/>
              </a:solidFill>
              <a:latin typeface="Source Sans Pro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zentrale Konzepte im Zusammenhang mit 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Distance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Learning sowie 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Blended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Learning einordnen und erklären und auf die eigene Unterrichtspraxis umlegen. 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zur Gestaltung des eigenen technikgestützten Unterrichts Softwareprodukte, Lernumgebungen und -</a:t>
            </a:r>
            <a:r>
              <a:rPr lang="de-AT" sz="1400" dirty="0" err="1">
                <a:solidFill>
                  <a:srgbClr val="666666"/>
                </a:solidFill>
                <a:latin typeface="Source Sans Pro"/>
              </a:rPr>
              <a:t>plattformen</a:t>
            </a:r>
            <a:r>
              <a:rPr lang="de-AT" sz="1400" dirty="0">
                <a:solidFill>
                  <a:srgbClr val="666666"/>
                </a:solidFill>
                <a:latin typeface="Source Sans Pro"/>
              </a:rPr>
              <a:t> hinsichtlich Ihrer Funktionalität und Einsatzmöglichkeit unterscheiden.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digitalen Content finden, auswählen und digital zur Verfügung stellen.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Grundlegende Aspekte des Urheberrechts benennen.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Arbeitsergebnisse von Schülerinnen und Schülern einsammeln und digital Feedback geben.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Basiselemente der verwendeten Lernumgebung anwenden und einfachen digitalen Content erstellen.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de-AT" sz="1400" dirty="0">
                <a:solidFill>
                  <a:srgbClr val="666666"/>
                </a:solidFill>
                <a:latin typeface="Source Sans Pro"/>
              </a:rPr>
              <a:t>adäquate Applikationen und Lernumgebungen für die synchrone sowie asynchrone Kommunikation und Zusammenarbeit einsetzen.</a:t>
            </a:r>
            <a:endParaRPr lang="de-AT" sz="1400" b="0" i="0" dirty="0">
              <a:solidFill>
                <a:srgbClr val="666666"/>
              </a:solidFill>
              <a:effectLst/>
              <a:latin typeface="Source Sans Pro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2159757" y="704280"/>
            <a:ext cx="67692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AT" dirty="0">
                <a:hlinkClick r:id="rId2"/>
              </a:rPr>
              <a:t>https://www.virtuelle-ph.at/dlm</a:t>
            </a:r>
            <a:r>
              <a:rPr lang="de-AT" dirty="0" smtClean="0">
                <a:hlinkClick r:id="rId2"/>
              </a:rPr>
              <a:t>/</a:t>
            </a:r>
            <a:r>
              <a:rPr lang="de-AT" dirty="0" smtClean="0"/>
              <a:t> 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28" y="1233887"/>
            <a:ext cx="8492319" cy="92418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678" y="68771"/>
            <a:ext cx="891169" cy="983115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40001" y="704280"/>
            <a:ext cx="7978525" cy="622091"/>
          </a:xfrm>
        </p:spPr>
        <p:txBody>
          <a:bodyPr/>
          <a:lstStyle/>
          <a:p>
            <a:r>
              <a:rPr lang="de-AT" dirty="0" err="1" smtClean="0"/>
              <a:t>Distance</a:t>
            </a:r>
            <a:r>
              <a:rPr lang="de-AT" dirty="0" smtClean="0"/>
              <a:t> Learning MOOC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107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206269C-C24E-4E80-9A4B-E7E19BB59A67}" type="slidenum">
              <a:rPr lang="de-AT">
                <a:solidFill>
                  <a:srgbClr val="000000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de-AT" dirty="0">
              <a:solidFill>
                <a:srgbClr val="00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951655"/>
            <a:ext cx="8319794" cy="352481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70848" y="46047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>
                <a:hlinkClick r:id="rId3"/>
              </a:rPr>
              <a:t>https://www.virtuelle-ph.at/dkm</a:t>
            </a:r>
            <a:r>
              <a:rPr lang="de-AT" dirty="0" smtClean="0">
                <a:hlinkClick r:id="rId3"/>
              </a:rPr>
              <a:t>/</a:t>
            </a:r>
            <a:r>
              <a:rPr lang="de-AT" dirty="0" smtClean="0"/>
              <a:t>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245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704280"/>
            <a:ext cx="7978525" cy="622091"/>
          </a:xfrm>
        </p:spPr>
        <p:txBody>
          <a:bodyPr/>
          <a:lstStyle/>
          <a:p>
            <a:r>
              <a:rPr lang="de-AT" dirty="0" smtClean="0"/>
              <a:t>MOOC zu „Digital </a:t>
            </a:r>
            <a:r>
              <a:rPr lang="de-AT" dirty="0" err="1" smtClean="0"/>
              <a:t>Citizenship</a:t>
            </a:r>
            <a:r>
              <a:rPr lang="de-AT" dirty="0" smtClean="0"/>
              <a:t> und </a:t>
            </a:r>
            <a:r>
              <a:rPr lang="de-AT" dirty="0" err="1" smtClean="0"/>
              <a:t>Fake</a:t>
            </a:r>
            <a:r>
              <a:rPr lang="de-AT" dirty="0" smtClean="0"/>
              <a:t> News“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539751" y="1273080"/>
            <a:ext cx="7978775" cy="37027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Thematische Schwerpunkte und Lektionen der Online-Fortbildung für Lehrkräfte: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 smtClean="0"/>
              <a:t>Digital </a:t>
            </a:r>
            <a:r>
              <a:rPr lang="de-DE" sz="1600" dirty="0" err="1"/>
              <a:t>Citizenship</a:t>
            </a:r>
            <a:r>
              <a:rPr lang="de-DE" sz="1600" dirty="0"/>
              <a:t>: Die Möglichkeiten und Gefahren von Online- und </a:t>
            </a:r>
            <a:r>
              <a:rPr lang="de-DE" sz="1600" dirty="0" smtClean="0"/>
              <a:t>Sozialen </a:t>
            </a:r>
            <a:r>
              <a:rPr lang="de-DE" sz="1600" dirty="0"/>
              <a:t>Medien in der Demokratie </a:t>
            </a:r>
            <a:endParaRPr lang="de-DE" sz="1600" dirty="0" smtClean="0"/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 smtClean="0"/>
              <a:t>Manipulationsstrategien </a:t>
            </a:r>
            <a:r>
              <a:rPr lang="de-DE" sz="1600" dirty="0"/>
              <a:t>und </a:t>
            </a:r>
            <a:r>
              <a:rPr lang="de-DE" sz="1600" dirty="0" smtClean="0"/>
              <a:t>Medienkompetenz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de-DE" sz="1600" dirty="0" err="1" smtClean="0"/>
              <a:t>Youtube</a:t>
            </a:r>
            <a:r>
              <a:rPr lang="de-DE" sz="1600" dirty="0" smtClean="0"/>
              <a:t>, </a:t>
            </a:r>
            <a:r>
              <a:rPr lang="de-DE" sz="1600" dirty="0" err="1"/>
              <a:t>TikTok</a:t>
            </a:r>
            <a:r>
              <a:rPr lang="de-DE" sz="1600" dirty="0"/>
              <a:t> &amp; Co. – (Bewegte) Bilder und </a:t>
            </a:r>
            <a:r>
              <a:rPr lang="de-DE" sz="1600" dirty="0" err="1"/>
              <a:t>Fake</a:t>
            </a:r>
            <a:r>
              <a:rPr lang="de-DE" sz="1600" dirty="0"/>
              <a:t> News auf Sozialen </a:t>
            </a:r>
            <a:r>
              <a:rPr lang="de-DE" sz="1600" dirty="0" smtClean="0"/>
              <a:t>Medien</a:t>
            </a:r>
            <a:endParaRPr lang="de-AT" sz="16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Start: 9. Mai 2022 in einer begleiteten Phase, Dauer: 3 Wochen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Zielgruppe: Lehrende aller Schularten und Fächer, keine spezifischen </a:t>
            </a:r>
            <a:br>
              <a:rPr lang="de-AT" sz="1600" dirty="0" smtClean="0"/>
            </a:br>
            <a:r>
              <a:rPr lang="de-AT" sz="1600" dirty="0" smtClean="0"/>
              <a:t>Vorkenntnisse 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Anrechenbar als Fortbildung über die PH Steiermark (österreichweit)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Projektpartner: Demokratiezentrum Wien, </a:t>
            </a:r>
            <a:r>
              <a:rPr lang="de-AT" sz="1600" dirty="0" err="1" smtClean="0"/>
              <a:t>iMOOX</a:t>
            </a:r>
            <a:r>
              <a:rPr lang="de-AT" sz="1600" dirty="0" smtClean="0"/>
              <a:t>, BMBWF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AT" sz="1600" dirty="0" smtClean="0"/>
              <a:t>Anmeldung: </a:t>
            </a:r>
            <a:r>
              <a:rPr lang="de-AT" sz="1600" dirty="0" smtClean="0">
                <a:hlinkClick r:id="rId2"/>
              </a:rPr>
              <a:t>https</a:t>
            </a:r>
            <a:r>
              <a:rPr lang="de-AT" sz="1600" dirty="0">
                <a:hlinkClick r:id="rId2"/>
              </a:rPr>
              <a:t>://</a:t>
            </a:r>
            <a:r>
              <a:rPr lang="de-AT" sz="1600" dirty="0" smtClean="0">
                <a:hlinkClick r:id="rId2"/>
              </a:rPr>
              <a:t>imoox.at/course/DiCiMOOC</a:t>
            </a:r>
            <a:r>
              <a:rPr lang="de-AT" sz="1600" dirty="0" smtClean="0"/>
              <a:t>, </a:t>
            </a:r>
            <a:br>
              <a:rPr lang="de-AT" sz="1600" dirty="0" smtClean="0"/>
            </a:br>
            <a:r>
              <a:rPr lang="de-AT" sz="1200" dirty="0" smtClean="0"/>
              <a:t>https</a:t>
            </a:r>
            <a:r>
              <a:rPr lang="de-AT" sz="1200" dirty="0"/>
              <a:t>://www.ph-online.ac.at/phst/pl/ui/$ctx/wbLv.wbShowLVDetail?pStpSpNr=396051&amp;pSpracheNr=1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77" y="2765280"/>
            <a:ext cx="2031492" cy="1524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70" y="4404360"/>
            <a:ext cx="5715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7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Ausblick – Themen, an denen gearbeitet wird …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AT" b="1" dirty="0">
                <a:solidFill>
                  <a:srgbClr val="E6320F"/>
                </a:solidFill>
              </a:rPr>
              <a:t>Anschlussfähigkeit der Lehrpläne </a:t>
            </a:r>
            <a:r>
              <a:rPr lang="de-AT" dirty="0" smtClean="0"/>
              <a:t>in der Sek 2 an </a:t>
            </a:r>
            <a:r>
              <a:rPr lang="de-AT" dirty="0"/>
              <a:t>die Digitale Grundbildung</a:t>
            </a:r>
          </a:p>
          <a:p>
            <a:pPr lvl="1"/>
            <a:r>
              <a:rPr lang="de-AT" dirty="0" smtClean="0"/>
              <a:t>Informatik -&gt; „Digitale Allgemeinbildung“, AHS-Oberstufe</a:t>
            </a:r>
          </a:p>
          <a:p>
            <a:pPr lvl="1"/>
            <a:r>
              <a:rPr lang="de-AT" dirty="0" smtClean="0"/>
              <a:t>PTS, BMHS</a:t>
            </a:r>
          </a:p>
          <a:p>
            <a:r>
              <a:rPr lang="de-AT" dirty="0" smtClean="0"/>
              <a:t>neue </a:t>
            </a:r>
            <a:r>
              <a:rPr lang="de-AT" b="1" dirty="0" smtClean="0">
                <a:solidFill>
                  <a:srgbClr val="E6320F"/>
                </a:solidFill>
              </a:rPr>
              <a:t>MOOC-Vorhaben</a:t>
            </a:r>
            <a:r>
              <a:rPr lang="de-AT" dirty="0" smtClean="0"/>
              <a:t> zu Induktionsphase, Neue Lehrpläne</a:t>
            </a:r>
          </a:p>
          <a:p>
            <a:r>
              <a:rPr lang="de-AT" b="1" dirty="0">
                <a:solidFill>
                  <a:srgbClr val="E6320F"/>
                </a:solidFill>
              </a:rPr>
              <a:t>Fokusthema KI</a:t>
            </a:r>
            <a:r>
              <a:rPr lang="de-AT" b="1" dirty="0"/>
              <a:t> </a:t>
            </a:r>
            <a:r>
              <a:rPr lang="de-AT" dirty="0"/>
              <a:t>(vgl. aktuelles Medienecho zu </a:t>
            </a:r>
            <a:r>
              <a:rPr lang="de-AT" dirty="0" err="1"/>
              <a:t>ChatGPT</a:t>
            </a:r>
            <a:r>
              <a:rPr lang="de-AT" dirty="0"/>
              <a:t>):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pädagogische </a:t>
            </a:r>
            <a:r>
              <a:rPr lang="de-AT" dirty="0"/>
              <a:t>Chancen </a:t>
            </a:r>
            <a:r>
              <a:rPr lang="de-AT" dirty="0" smtClean="0"/>
              <a:t>und </a:t>
            </a:r>
            <a:r>
              <a:rPr lang="de-AT" dirty="0"/>
              <a:t>Herausforderungen,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rechtliche </a:t>
            </a:r>
            <a:r>
              <a:rPr lang="de-AT" dirty="0"/>
              <a:t>Klärungen, Handreichungen, </a:t>
            </a:r>
            <a:r>
              <a:rPr lang="de-AT" dirty="0" smtClean="0"/>
              <a:t>Fortbildungen, …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4871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58201" y="4790252"/>
            <a:ext cx="960324" cy="2000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6269C-C24E-4E80-9A4B-E7E19BB59A67}" type="slidenum">
              <a:rPr kumimoji="0" lang="de-A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A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7"/>
          <a:stretch/>
        </p:blipFill>
        <p:spPr>
          <a:xfrm>
            <a:off x="521593" y="1036087"/>
            <a:ext cx="2298093" cy="1604147"/>
          </a:xfrm>
          <a:prstGeom prst="rect">
            <a:avLst/>
          </a:prstGeom>
        </p:spPr>
      </p:pic>
      <p:sp>
        <p:nvSpPr>
          <p:cNvPr id="8" name="Textplatzhalter 9">
            <a:extLst>
              <a:ext uri="{FF2B5EF4-FFF2-40B4-BE49-F238E27FC236}">
                <a16:creationId xmlns:a16="http://schemas.microsoft.com/office/drawing/2014/main" id="{05FDF2AC-02B4-458F-BBA4-D8E898C9483C}"/>
              </a:ext>
            </a:extLst>
          </p:cNvPr>
          <p:cNvSpPr txBox="1">
            <a:spLocks/>
          </p:cNvSpPr>
          <p:nvPr/>
        </p:nvSpPr>
        <p:spPr>
          <a:xfrm>
            <a:off x="412956" y="3266886"/>
            <a:ext cx="4053246" cy="1723391"/>
          </a:xfrm>
          <a:prstGeom prst="rect">
            <a:avLst/>
          </a:prstGeom>
        </p:spPr>
        <p:txBody>
          <a:bodyPr/>
          <a:lstStyle>
            <a:lvl1pPr marL="252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04000" marR="0" indent="-25200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Char char="−"/>
              <a:tabLst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6000" indent="-252000" algn="l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Char char="–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Char char="»"/>
              <a:defRPr sz="1800" kern="1200">
                <a:solidFill>
                  <a:schemeClr val="bg1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b="1" dirty="0" smtClean="0"/>
              <a:t>Mag</a:t>
            </a:r>
            <a:r>
              <a:rPr lang="de-DE" sz="1200" b="1" dirty="0"/>
              <a:t>. Martin Bauer, MSc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/>
              <a:t>Bundesministerium für Bildung, </a:t>
            </a:r>
            <a:br>
              <a:rPr lang="de-DE" sz="1200" dirty="0"/>
            </a:br>
            <a:r>
              <a:rPr lang="de-DE" sz="1200" dirty="0"/>
              <a:t>Wissenschaft und Forschung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/>
              <a:t>Chief Digital Officer (</a:t>
            </a:r>
            <a:r>
              <a:rPr lang="de-DE" sz="1200" dirty="0" smtClean="0"/>
              <a:t>CDO)</a:t>
            </a:r>
            <a:br>
              <a:rPr lang="de-DE" sz="1200" dirty="0" smtClean="0"/>
            </a:br>
            <a:r>
              <a:rPr lang="de-DE" sz="1200" dirty="0" smtClean="0"/>
              <a:t>Leiter </a:t>
            </a:r>
            <a:r>
              <a:rPr lang="de-DE" sz="1200" dirty="0"/>
              <a:t>der </a:t>
            </a:r>
            <a:r>
              <a:rPr lang="de-DE" sz="1200" dirty="0" smtClean="0"/>
              <a:t>Gruppe IT, Digitalisierung und Medien</a:t>
            </a:r>
            <a:br>
              <a:rPr lang="de-DE" sz="1200" dirty="0" smtClean="0"/>
            </a:br>
            <a:r>
              <a:rPr lang="de-DE" sz="1200" dirty="0" smtClean="0"/>
              <a:t>Leiter der Abteilung IT-Didaktik</a:t>
            </a:r>
            <a:endParaRPr lang="de-DE" sz="1200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200" dirty="0" smtClean="0">
                <a:hlinkClick r:id="rId3"/>
              </a:rPr>
              <a:t>martin.bauer@bmbwf.gv.at</a:t>
            </a:r>
            <a:endParaRPr lang="de-DE" sz="1200" dirty="0"/>
          </a:p>
        </p:txBody>
      </p:sp>
      <p:sp>
        <p:nvSpPr>
          <p:cNvPr id="9" name="Titel 6">
            <a:extLst>
              <a:ext uri="{FF2B5EF4-FFF2-40B4-BE49-F238E27FC236}">
                <a16:creationId xmlns:a16="http://schemas.microsoft.com/office/drawing/2014/main" id="{2D045B8D-4354-418D-A5B3-536385506D1A}"/>
              </a:ext>
            </a:extLst>
          </p:cNvPr>
          <p:cNvSpPr txBox="1">
            <a:spLocks/>
          </p:cNvSpPr>
          <p:nvPr/>
        </p:nvSpPr>
        <p:spPr>
          <a:xfrm>
            <a:off x="513973" y="2693376"/>
            <a:ext cx="970316" cy="495967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3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sz="1800" dirty="0">
                <a:solidFill>
                  <a:srgbClr val="E6320F"/>
                </a:solidFill>
              </a:rPr>
              <a:t>Kontakt</a:t>
            </a:r>
            <a:endParaRPr lang="de-DE" sz="2800" dirty="0">
              <a:solidFill>
                <a:srgbClr val="E632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374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Innovative Pädagogik für den Aufbau der </a:t>
            </a:r>
            <a:br>
              <a:rPr lang="de-AT" dirty="0" smtClean="0"/>
            </a:br>
            <a:r>
              <a:rPr lang="de-AT" dirty="0" smtClean="0"/>
              <a:t>21</a:t>
            </a:r>
            <a:r>
              <a:rPr lang="de-AT" baseline="30000" dirty="0" smtClean="0"/>
              <a:t>st</a:t>
            </a:r>
            <a:r>
              <a:rPr lang="de-AT" dirty="0" smtClean="0"/>
              <a:t> </a:t>
            </a:r>
            <a:r>
              <a:rPr lang="de-AT" dirty="0" err="1" smtClean="0"/>
              <a:t>century</a:t>
            </a:r>
            <a:r>
              <a:rPr lang="de-AT" dirty="0" smtClean="0"/>
              <a:t> </a:t>
            </a:r>
            <a:r>
              <a:rPr lang="de-AT" dirty="0" err="1" smtClean="0"/>
              <a:t>skills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06269C-C24E-4E80-9A4B-E7E19BB59A67}" type="slidenum">
              <a:rPr lang="de-AT" smtClean="0"/>
              <a:pPr/>
              <a:t>3</a:t>
            </a:fld>
            <a:endParaRPr lang="de-AT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369784"/>
              </p:ext>
            </p:extLst>
          </p:nvPr>
        </p:nvGraphicFramePr>
        <p:xfrm>
          <a:off x="540001" y="2081916"/>
          <a:ext cx="7978524" cy="26266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59508">
                  <a:extLst>
                    <a:ext uri="{9D8B030D-6E8A-4147-A177-3AD203B41FA5}">
                      <a16:colId xmlns:a16="http://schemas.microsoft.com/office/drawing/2014/main" val="3114397668"/>
                    </a:ext>
                  </a:extLst>
                </a:gridCol>
                <a:gridCol w="2659508">
                  <a:extLst>
                    <a:ext uri="{9D8B030D-6E8A-4147-A177-3AD203B41FA5}">
                      <a16:colId xmlns:a16="http://schemas.microsoft.com/office/drawing/2014/main" val="2027229246"/>
                    </a:ext>
                  </a:extLst>
                </a:gridCol>
                <a:gridCol w="2659508">
                  <a:extLst>
                    <a:ext uri="{9D8B030D-6E8A-4147-A177-3AD203B41FA5}">
                      <a16:colId xmlns:a16="http://schemas.microsoft.com/office/drawing/2014/main" val="1028158063"/>
                    </a:ext>
                  </a:extLst>
                </a:gridCol>
              </a:tblGrid>
              <a:tr h="446705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Primarstufe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Sek 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Sek 2</a:t>
                      </a:r>
                      <a:endParaRPr lang="de-A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3207909"/>
                  </a:ext>
                </a:extLst>
              </a:tr>
              <a:tr h="2179910"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„Denken lernen,</a:t>
                      </a:r>
                      <a:r>
                        <a:rPr lang="de-AT" baseline="0" dirty="0" smtClean="0"/>
                        <a:t> Probleme lösen“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AT" baseline="0" dirty="0" smtClean="0"/>
                        <a:t>fachintegrativ</a:t>
                      </a:r>
                    </a:p>
                    <a:p>
                      <a:pPr algn="ctr"/>
                      <a:endParaRPr lang="de-AT" baseline="0" dirty="0" smtClean="0"/>
                    </a:p>
                    <a:p>
                      <a:pPr algn="ctr"/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Pflichtfach</a:t>
                      </a:r>
                      <a:br>
                        <a:rPr lang="de-AT" dirty="0" smtClean="0"/>
                      </a:br>
                      <a:r>
                        <a:rPr lang="de-AT" dirty="0" smtClean="0"/>
                        <a:t>Digitale Grundbildung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de-AT" dirty="0" smtClean="0"/>
                        <a:t>4 Wochenstunden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 smtClean="0"/>
                        <a:t>verschiedene</a:t>
                      </a:r>
                      <a:br>
                        <a:rPr lang="de-AT" dirty="0" smtClean="0"/>
                      </a:br>
                      <a:r>
                        <a:rPr lang="de-AT" dirty="0" smtClean="0"/>
                        <a:t>Pflicht- und Wahlfächer</a:t>
                      </a:r>
                      <a:br>
                        <a:rPr lang="de-AT" dirty="0" smtClean="0"/>
                      </a:br>
                      <a:r>
                        <a:rPr lang="de-AT" baseline="0" dirty="0" smtClean="0"/>
                        <a:t>je nach Schulart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977646"/>
                  </a:ext>
                </a:extLst>
              </a:tr>
            </a:tbl>
          </a:graphicData>
        </a:graphic>
      </p:graphicFrame>
      <p:pic>
        <p:nvPicPr>
          <p:cNvPr id="2056" name="Picture 8" descr="www.htl-kaindorf.at - Roboti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90" y="3503549"/>
            <a:ext cx="1909466" cy="107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69" y="3503549"/>
            <a:ext cx="1506105" cy="10740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43" y="3511632"/>
            <a:ext cx="1920153" cy="106599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020" y="147694"/>
            <a:ext cx="1066031" cy="548137"/>
          </a:xfrm>
          <a:prstGeom prst="rect">
            <a:avLst/>
          </a:prstGeom>
        </p:spPr>
      </p:pic>
      <p:pic>
        <p:nvPicPr>
          <p:cNvPr id="19" name="Grafik 18" descr="C:\Users\wieserm\AppData\Local\Microsoft\Windows\INetCache\Content.Word\Education Innovation Studio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5260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rafik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3284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9686" y="187249"/>
            <a:ext cx="1261310" cy="1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4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 smtClean="0"/>
              <a:t>Förderung des informatischen </a:t>
            </a:r>
            <a:br>
              <a:rPr lang="de-AT" dirty="0" smtClean="0"/>
            </a:br>
            <a:r>
              <a:rPr lang="de-AT" dirty="0" smtClean="0"/>
              <a:t>Denkens und kreativen Problemlösens</a:t>
            </a:r>
            <a:br>
              <a:rPr lang="de-AT" dirty="0" smtClean="0"/>
            </a:b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Digitale Grundbildung in der Primarstufe</a:t>
            </a:r>
            <a:endParaRPr lang="de-AT" dirty="0"/>
          </a:p>
        </p:txBody>
      </p:sp>
      <p:sp>
        <p:nvSpPr>
          <p:cNvPr id="4" name="Rechteck 3"/>
          <p:cNvSpPr/>
          <p:nvPr/>
        </p:nvSpPr>
        <p:spPr>
          <a:xfrm>
            <a:off x="464758" y="334435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 smtClean="0">
                <a:hlinkClick r:id="rId2"/>
              </a:rPr>
              <a:t>www.bmbwf.gv.at/digicase</a:t>
            </a:r>
            <a:endParaRPr lang="de-AT" dirty="0"/>
          </a:p>
        </p:txBody>
      </p:sp>
      <p:pic>
        <p:nvPicPr>
          <p:cNvPr id="10" name="Grafik 9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3481" y="210438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986" y="173164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47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2000" dirty="0" smtClean="0">
                <a:solidFill>
                  <a:srgbClr val="E6320F"/>
                </a:solidFill>
              </a:rPr>
              <a:t>Ziele der Maßnahme</a:t>
            </a:r>
            <a:endParaRPr lang="de-AT" sz="20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451945" y="1707525"/>
            <a:ext cx="7978526" cy="3096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SzTx/>
              <a:buFont typeface="Arial" panose="020B0604020202020204" pitchFamily="34" charset="0"/>
              <a:buNone/>
              <a:tabLst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Tx/>
              <a:buSzTx/>
              <a:buFont typeface="Corbel" panose="020B0503020204020204" pitchFamily="34" charset="0"/>
              <a:buNone/>
              <a:tabLst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spcAft>
                <a:spcPts val="1425"/>
              </a:spcAft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400"/>
              </a:spcBef>
              <a:buClr>
                <a:schemeClr val="tx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 smtClean="0"/>
              <a:t>Entwicklung kostenloser</a:t>
            </a:r>
            <a:r>
              <a:rPr lang="de-AT" sz="1600" dirty="0" smtClean="0"/>
              <a:t> und günstiger </a:t>
            </a:r>
            <a:r>
              <a:rPr lang="de-AT" sz="1600" b="1" dirty="0" smtClean="0"/>
              <a:t>Unterrichtsmaterialien mit didaktischen Szenarien für den unmittelbaren Einsatz im Unterricht </a:t>
            </a:r>
            <a:r>
              <a:rPr lang="de-AT" sz="1600" dirty="0" smtClean="0"/>
              <a:t>für </a:t>
            </a:r>
            <a:r>
              <a:rPr lang="de-AT" sz="1600" b="1" dirty="0"/>
              <a:t>die ersten 4 Schulstufen </a:t>
            </a:r>
            <a:r>
              <a:rPr lang="de-AT" sz="1600" dirty="0"/>
              <a:t>(Primarstufe</a:t>
            </a:r>
            <a:r>
              <a:rPr lang="de-AT" sz="1600" dirty="0" smtClean="0"/>
              <a:t>) zur Begleitung der </a:t>
            </a:r>
            <a:r>
              <a:rPr lang="de-AT" sz="1600" b="1" dirty="0" smtClean="0"/>
              <a:t>Einführung des neuen Lehrplans </a:t>
            </a:r>
            <a:r>
              <a:rPr lang="de-AT" sz="1600" dirty="0" smtClean="0"/>
              <a:t>ab 2023/24.</a:t>
            </a:r>
            <a:endParaRPr lang="de-AT" sz="1600" dirty="0"/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 smtClean="0"/>
              <a:t>Phase </a:t>
            </a:r>
            <a:r>
              <a:rPr lang="de-AT" sz="1600" b="1" dirty="0"/>
              <a:t>1 </a:t>
            </a:r>
            <a:r>
              <a:rPr lang="de-AT" sz="1600" b="1" dirty="0" smtClean="0"/>
              <a:t>– 2022/23: </a:t>
            </a:r>
            <a:br>
              <a:rPr lang="de-AT" sz="1600" b="1" dirty="0" smtClean="0"/>
            </a:br>
            <a:r>
              <a:rPr lang="de-AT" sz="1600" b="1" dirty="0" smtClean="0"/>
              <a:t>Erprobung </a:t>
            </a:r>
            <a:r>
              <a:rPr lang="de-AT" sz="1600" b="1" dirty="0"/>
              <a:t>an 100 </a:t>
            </a:r>
            <a:r>
              <a:rPr lang="de-AT" sz="1600" b="1" dirty="0" smtClean="0"/>
              <a:t>Volksschulen </a:t>
            </a:r>
            <a:r>
              <a:rPr lang="de-AT" sz="1600" b="1" dirty="0"/>
              <a:t>in ganz Österreich </a:t>
            </a:r>
            <a:r>
              <a:rPr lang="de-AT" sz="1600" b="1" dirty="0" smtClean="0"/>
              <a:t>(inkl. </a:t>
            </a:r>
            <a:r>
              <a:rPr lang="de-AT" sz="1600" b="1" dirty="0"/>
              <a:t>a</a:t>
            </a:r>
            <a:r>
              <a:rPr lang="de-AT" sz="1600" b="1" dirty="0" smtClean="0"/>
              <a:t>ller Praxisvolksschulen an </a:t>
            </a:r>
            <a:r>
              <a:rPr lang="de-AT" sz="1600" b="1" dirty="0" err="1" smtClean="0"/>
              <a:t>PHen</a:t>
            </a:r>
            <a:r>
              <a:rPr lang="de-AT" sz="1600" b="1" dirty="0" smtClean="0"/>
              <a:t>) </a:t>
            </a:r>
            <a:r>
              <a:rPr lang="de-AT" sz="1600" dirty="0" smtClean="0"/>
              <a:t>mit </a:t>
            </a:r>
            <a:r>
              <a:rPr lang="de-AT" sz="1600" b="1" dirty="0"/>
              <a:t>begleitender wissenschaftlicher Studie </a:t>
            </a:r>
            <a:r>
              <a:rPr lang="de-AT" sz="1600" dirty="0"/>
              <a:t>in Bezug auf Effekte bei Kindern und die Fortbildungsbedarfe bei Lehrkräften.</a:t>
            </a:r>
          </a:p>
          <a:p>
            <a:pPr marL="171450" indent="-17145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AT" sz="1600" b="1" dirty="0" smtClean="0"/>
              <a:t>Phase </a:t>
            </a:r>
            <a:r>
              <a:rPr lang="de-AT" sz="1600" b="1" dirty="0"/>
              <a:t>2 </a:t>
            </a:r>
            <a:r>
              <a:rPr lang="de-AT" sz="1600" b="1" dirty="0" smtClean="0"/>
              <a:t>– ab 2023/24: </a:t>
            </a:r>
            <a:br>
              <a:rPr lang="de-AT" sz="1600" b="1" dirty="0" smtClean="0"/>
            </a:br>
            <a:r>
              <a:rPr lang="de-AT" sz="1600" b="1" dirty="0" smtClean="0"/>
              <a:t>Fort- und Weiterbildung </a:t>
            </a:r>
            <a:r>
              <a:rPr lang="de-AT" sz="1600" b="1" dirty="0"/>
              <a:t>für </a:t>
            </a:r>
            <a:r>
              <a:rPr lang="de-AT" sz="1600" b="1" dirty="0" smtClean="0"/>
              <a:t>Lehrende an Volksschulen mit dem </a:t>
            </a:r>
            <a:r>
              <a:rPr lang="de-AT" sz="1600" b="1" dirty="0" err="1" smtClean="0"/>
              <a:t>digi.case</a:t>
            </a:r>
            <a:r>
              <a:rPr lang="de-AT" sz="1600" b="1" dirty="0" smtClean="0"/>
              <a:t/>
            </a:r>
            <a:br>
              <a:rPr lang="de-AT" sz="1600" b="1" dirty="0" smtClean="0"/>
            </a:br>
            <a:r>
              <a:rPr lang="de-AT" sz="1600" dirty="0" smtClean="0"/>
              <a:t>begleitend zur Einführung des neuen Lehrplans ab der 1. Schulstufe</a:t>
            </a:r>
            <a:r>
              <a:rPr lang="de-AT" sz="1600" b="1" dirty="0" smtClean="0"/>
              <a:t/>
            </a:r>
            <a:br>
              <a:rPr lang="de-AT" sz="1600" b="1" dirty="0" smtClean="0"/>
            </a:br>
            <a:endParaRPr lang="de-AT" sz="1600" b="1" dirty="0"/>
          </a:p>
        </p:txBody>
      </p:sp>
      <p:pic>
        <p:nvPicPr>
          <p:cNvPr id="9" name="Grafik 8" descr="C:\Users\wieserm\AppData\Local\Microsoft\Windows\INetCache\Content.Word\Education Innovation Studio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4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1" y="1054800"/>
            <a:ext cx="6897119" cy="622091"/>
          </a:xfrm>
        </p:spPr>
        <p:txBody>
          <a:bodyPr/>
          <a:lstStyle/>
          <a:p>
            <a:pPr algn="ctr"/>
            <a:r>
              <a:rPr lang="de-AT" sz="2000" dirty="0" smtClean="0">
                <a:solidFill>
                  <a:srgbClr val="E6320F"/>
                </a:solidFill>
              </a:rPr>
              <a:t>Level I (kostenlose Vorlagen)</a:t>
            </a:r>
            <a:endParaRPr lang="de-AT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01" y="988436"/>
            <a:ext cx="1213608" cy="1709701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6209" y="1556155"/>
            <a:ext cx="1123200" cy="14976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567" y="2176708"/>
            <a:ext cx="1075668" cy="104285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997" y="1038793"/>
            <a:ext cx="2046037" cy="1382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253" y="3148351"/>
            <a:ext cx="2166966" cy="1439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829" y="1855204"/>
            <a:ext cx="1581544" cy="1892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0329" y="3598256"/>
            <a:ext cx="2165277" cy="1314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2" name="Gerade Verbindung mit Pfeil 21"/>
          <p:cNvCxnSpPr/>
          <p:nvPr/>
        </p:nvCxnSpPr>
        <p:spPr>
          <a:xfrm flipH="1">
            <a:off x="4842641" y="2203641"/>
            <a:ext cx="1116894" cy="4997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 flipV="1">
            <a:off x="5027035" y="2836117"/>
            <a:ext cx="1921562" cy="2887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/>
          <p:cNvCxnSpPr/>
          <p:nvPr/>
        </p:nvCxnSpPr>
        <p:spPr>
          <a:xfrm flipH="1" flipV="1">
            <a:off x="4842641" y="2890377"/>
            <a:ext cx="463281" cy="10324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/>
          <p:nvPr/>
        </p:nvCxnSpPr>
        <p:spPr>
          <a:xfrm flipV="1">
            <a:off x="4211770" y="2863377"/>
            <a:ext cx="434487" cy="10245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52" y="2703364"/>
            <a:ext cx="3105994" cy="19673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0" name="Gerade Verbindung mit Pfeil 39"/>
          <p:cNvCxnSpPr/>
          <p:nvPr/>
        </p:nvCxnSpPr>
        <p:spPr>
          <a:xfrm flipV="1">
            <a:off x="3199260" y="2858099"/>
            <a:ext cx="1241948" cy="6541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C:\Users\wieserm\AppData\Local\Microsoft\Windows\INetCache\Content.Word\Education Innovation Studios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rafik 2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51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sz="2000" dirty="0" smtClean="0">
                <a:solidFill>
                  <a:srgbClr val="E6320F"/>
                </a:solidFill>
              </a:rPr>
              <a:t>Level II (Materialienkoffer)</a:t>
            </a:r>
            <a:endParaRPr lang="de-AT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92" b="8734"/>
          <a:stretch/>
        </p:blipFill>
        <p:spPr>
          <a:xfrm rot="10800000">
            <a:off x="-1" y="1744980"/>
            <a:ext cx="9227820" cy="339852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36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l="660" t="5062" r="-660" b="14673"/>
          <a:stretch/>
        </p:blipFill>
        <p:spPr>
          <a:xfrm>
            <a:off x="0" y="891540"/>
            <a:ext cx="9243060" cy="4251960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3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t="17037"/>
          <a:stretch/>
        </p:blipFill>
        <p:spPr>
          <a:xfrm>
            <a:off x="0" y="876299"/>
            <a:ext cx="9220420" cy="4267201"/>
          </a:xfrm>
          <a:prstGeom prst="rect">
            <a:avLst/>
          </a:prstGeom>
        </p:spPr>
      </p:pic>
      <p:pic>
        <p:nvPicPr>
          <p:cNvPr id="7" name="Grafik 6" descr="C:\Users\wieserm\AppData\Local\Microsoft\Windows\INetCache\Content.Word\Education Innovation Studio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4463" y="74835"/>
            <a:ext cx="1192316" cy="636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6968" y="37561"/>
            <a:ext cx="1260448" cy="66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24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BWF-16x9.potx" id="{34D40799-B63E-4001-97F8-94EDBD357E4F}" vid="{F10EDC4D-045D-4063-872F-F10E84C90087}"/>
    </a:ext>
  </a:extLst>
</a:theme>
</file>

<file path=ppt/theme/theme2.xml><?xml version="1.0" encoding="utf-8"?>
<a:theme xmlns:a="http://schemas.openxmlformats.org/drawingml/2006/main" name="1_Republik-AT-4x3">
  <a:themeElements>
    <a:clrScheme name="Republik-AT">
      <a:dk1>
        <a:srgbClr val="000000"/>
      </a:dk1>
      <a:lt1>
        <a:srgbClr val="E6EFF3"/>
      </a:lt1>
      <a:dk2>
        <a:srgbClr val="E6320F"/>
      </a:dk2>
      <a:lt2>
        <a:srgbClr val="FFFFFF"/>
      </a:lt2>
      <a:accent1>
        <a:srgbClr val="CA0237"/>
      </a:accent1>
      <a:accent2>
        <a:srgbClr val="5FB564"/>
      </a:accent2>
      <a:accent3>
        <a:srgbClr val="950F53"/>
      </a:accent3>
      <a:accent4>
        <a:srgbClr val="F59C00"/>
      </a:accent4>
      <a:accent5>
        <a:srgbClr val="3BACBE"/>
      </a:accent5>
      <a:accent6>
        <a:srgbClr val="BCCF00"/>
      </a:accent6>
      <a:hlink>
        <a:srgbClr val="1C1C1C"/>
      </a:hlink>
      <a:folHlink>
        <a:srgbClr val="636362"/>
      </a:folHlink>
    </a:clrScheme>
    <a:fontScheme name="BKA2018-Schriften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larhei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MBWF-16x9.potx" id="{34D40799-B63E-4001-97F8-94EDBD357E4F}" vid="{F10EDC4D-045D-4063-872F-F10E84C90087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BMBWF-16x9</Template>
  <TotalTime>0</TotalTime>
  <Words>1070</Words>
  <Application>Microsoft Office PowerPoint</Application>
  <PresentationFormat>Bildschirmpräsentation (16:9)</PresentationFormat>
  <Paragraphs>133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28</vt:i4>
      </vt:variant>
    </vt:vector>
  </HeadingPairs>
  <TitlesOfParts>
    <vt:vector size="39" baseType="lpstr">
      <vt:lpstr>Arial</vt:lpstr>
      <vt:lpstr>Calibri</vt:lpstr>
      <vt:lpstr>Corbel</vt:lpstr>
      <vt:lpstr>Courier New</vt:lpstr>
      <vt:lpstr>Source Sans Pro</vt:lpstr>
      <vt:lpstr>SpiegelSansWeb</vt:lpstr>
      <vt:lpstr>Symbol</vt:lpstr>
      <vt:lpstr>Times New Roman</vt:lpstr>
      <vt:lpstr>Wingdings</vt:lpstr>
      <vt:lpstr>Republik-AT-4x3</vt:lpstr>
      <vt:lpstr>1_Republik-AT-4x3</vt:lpstr>
      <vt:lpstr>  Digitalisierung in der Schule</vt:lpstr>
      <vt:lpstr>Digitale Transformation in der Schule</vt:lpstr>
      <vt:lpstr>Innovative Pädagogik für den Aufbau der  21st century skills</vt:lpstr>
      <vt:lpstr>Digitale Grundbildung in der Primarstufe</vt:lpstr>
      <vt:lpstr>Ziele der Maßnahme</vt:lpstr>
      <vt:lpstr>Level I (kostenlose Vorlagen)</vt:lpstr>
      <vt:lpstr>Level II (Materialienkoffer)</vt:lpstr>
      <vt:lpstr>PowerPoint-Präsentation</vt:lpstr>
      <vt:lpstr>PowerPoint-Präsentation</vt:lpstr>
      <vt:lpstr>PowerPoint-Präsentation</vt:lpstr>
      <vt:lpstr>Level III (digital)</vt:lpstr>
      <vt:lpstr>Denken lernen, Probleme lösen mit digi.case aus Sicht der Bildungsdirektionen</vt:lpstr>
      <vt:lpstr>Digitale Grundbildung in der Sek 1</vt:lpstr>
      <vt:lpstr>Eckdaten zum neuen Pflichtgegenstand</vt:lpstr>
      <vt:lpstr>Stufenweise Einführung des neuen Pflichtgegenstandes </vt:lpstr>
      <vt:lpstr>Lehrplan Pflichtfach ab 2022/23</vt:lpstr>
      <vt:lpstr>Lehrpläne VS, MS, AHS ab 2023/24</vt:lpstr>
      <vt:lpstr>Qualifizierung von Lehrenden </vt:lpstr>
      <vt:lpstr>Lehr- und  Lernmaterial</vt:lpstr>
      <vt:lpstr>Lehr- und  Lernmaterial</vt:lpstr>
      <vt:lpstr>Lehr- und Lernmaterial</vt:lpstr>
      <vt:lpstr>PowerPoint-Präsentation</vt:lpstr>
      <vt:lpstr>Digital LEVEL-UP Licence</vt:lpstr>
      <vt:lpstr>Distance Learning MOOC</vt:lpstr>
      <vt:lpstr>PowerPoint-Präsentation</vt:lpstr>
      <vt:lpstr>MOOC zu „Digital Citizenship und Fake News“</vt:lpstr>
      <vt:lpstr>Ausblick – Themen, an denen gearbeitet wird …</vt:lpstr>
      <vt:lpstr>PowerPoint-Präsentation</vt:lpstr>
    </vt:vector>
  </TitlesOfParts>
  <Company>bm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Pflichtgegenstand Digitale Grundbildung</dc:title>
  <dc:creator>Waba Stephan</dc:creator>
  <cp:lastModifiedBy>Bauer Martin</cp:lastModifiedBy>
  <cp:revision>47</cp:revision>
  <cp:lastPrinted>2018-07-05T18:23:58Z</cp:lastPrinted>
  <dcterms:created xsi:type="dcterms:W3CDTF">2022-03-09T08:21:37Z</dcterms:created>
  <dcterms:modified xsi:type="dcterms:W3CDTF">2023-04-11T07:50:19Z</dcterms:modified>
</cp:coreProperties>
</file>